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8" r:id="rId5"/>
    <p:sldId id="260" r:id="rId6"/>
    <p:sldId id="26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2E2E4-E87C-41E3-A231-80E0F87DC54E}" v="20" dt="2021-02-09T18:12:00.106"/>
    <p1510:client id="{5143D12B-84E5-2E60-4C20-12FA5270DA8E}" v="27" dt="2021-03-07T02:07:58.907"/>
    <p1510:client id="{5BB08FA5-647F-7664-DCC5-A7ED1F0E5FD2}" v="1880" dt="2021-03-02T01:44:28.267"/>
    <p1510:client id="{5BF31B0F-2C6B-133A-D2EA-D01D40C7FEA2}" v="14" dt="2021-03-06T00:33:21.871"/>
    <p1510:client id="{6A482CB4-4D2E-C53E-F0C0-7D09008041F9}" v="298" dt="2021-03-05T02:56:41.799"/>
    <p1510:client id="{708C9C3C-C060-454C-AD65-94167B901EE6}" v="1103" dt="2021-03-02T01:33:16.766"/>
    <p1510:client id="{7353B29F-50E7-0000-8862-EDD0ACB6F1AE}" v="43" dt="2021-03-08T19:10:59.087"/>
    <p1510:client id="{8356B29F-4032-0000-8862-E56B0C6691CF}" v="56" dt="2021-03-08T19:15:10.276"/>
    <p1510:client id="{C2C4DA48-0A0B-98EA-3877-DB9673F31DFF}" v="633" dt="2021-03-07T01:43:19.387"/>
    <p1510:client id="{E93AB8C6-2104-2990-7020-7E8D36C1EA81}" v="21" dt="2021-03-02T15:25:48.893"/>
    <p1510:client id="{FBA6B29F-F05D-0000-8862-E6E43D1857CD}" v="15" dt="2021-03-09T18:48:18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6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9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9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8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4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5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8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2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0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3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PzWnljCpL0?start=15&amp;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WkrQMVqB3s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sNVhNThxcc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425" y="5357948"/>
            <a:ext cx="9435152" cy="789673"/>
          </a:xfrm>
        </p:spPr>
        <p:txBody>
          <a:bodyPr anchor="ctr">
            <a:noAutofit/>
          </a:bodyPr>
          <a:lstStyle/>
          <a:p>
            <a:r>
              <a:rPr lang="en-US" sz="6000" b="1">
                <a:solidFill>
                  <a:schemeClr val="bg1"/>
                </a:solidFill>
                <a:cs typeface="Calibri Light"/>
              </a:rPr>
              <a:t>International Women's Day</a:t>
            </a:r>
            <a:endParaRPr lang="en-US" sz="6000" b="1">
              <a:solidFill>
                <a:schemeClr val="bg1"/>
              </a:solidFill>
            </a:endParaRPr>
          </a:p>
        </p:txBody>
      </p:sp>
      <p:pic>
        <p:nvPicPr>
          <p:cNvPr id="3" name="Picture 3" descr="A picture containing circle&#10;&#10;Description automatically generated">
            <a:extLst>
              <a:ext uri="{FF2B5EF4-FFF2-40B4-BE49-F238E27FC236}">
                <a16:creationId xmlns:a16="http://schemas.microsoft.com/office/drawing/2014/main" id="{1C3822D4-4323-451B-9E50-6AAD0B34E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68"/>
          <a:stretch/>
        </p:blipFill>
        <p:spPr>
          <a:xfrm>
            <a:off x="20" y="10"/>
            <a:ext cx="12191980" cy="5058947"/>
          </a:xfrm>
          <a:custGeom>
            <a:avLst/>
            <a:gdLst/>
            <a:ahLst/>
            <a:cxnLst/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41BA-446F-4846-830F-87E2C11BE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Activity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6F4C4-F1A6-41A6-9AF5-41664E473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961337"/>
            <a:ext cx="6281873" cy="5248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>
                <a:cs typeface="Calibri"/>
              </a:rPr>
              <a:t>On a sheet of paper, draw a person for each of the following occupations:</a:t>
            </a:r>
          </a:p>
          <a:p>
            <a:pPr lvl="1"/>
            <a:r>
              <a:rPr lang="en-US" sz="2000">
                <a:cs typeface="Calibri"/>
              </a:rPr>
              <a:t>Doctor</a:t>
            </a:r>
          </a:p>
          <a:p>
            <a:pPr lvl="1"/>
            <a:r>
              <a:rPr lang="en-US" sz="2000">
                <a:cs typeface="Calibri"/>
              </a:rPr>
              <a:t>Nurse</a:t>
            </a:r>
          </a:p>
          <a:p>
            <a:pPr lvl="1"/>
            <a:r>
              <a:rPr lang="en-US" sz="2000">
                <a:cs typeface="Calibri"/>
              </a:rPr>
              <a:t>Police Officer</a:t>
            </a:r>
          </a:p>
          <a:p>
            <a:pPr lvl="1"/>
            <a:r>
              <a:rPr lang="en-US" sz="2000">
                <a:cs typeface="Calibri"/>
              </a:rPr>
              <a:t>Hairdresser</a:t>
            </a:r>
          </a:p>
          <a:p>
            <a:r>
              <a:rPr lang="en-US" sz="2000" b="1">
                <a:cs typeface="Calibri"/>
              </a:rPr>
              <a:t>Discuss drawings as a class</a:t>
            </a:r>
          </a:p>
          <a:p>
            <a:pPr lvl="1"/>
            <a:r>
              <a:rPr lang="en-US" sz="2000">
                <a:cs typeface="Calibri"/>
              </a:rPr>
              <a:t>What does your [doctor/nurse] look like? </a:t>
            </a:r>
          </a:p>
          <a:p>
            <a:pPr lvl="1"/>
            <a:r>
              <a:rPr lang="en-US" sz="2000">
                <a:cs typeface="Calibri"/>
              </a:rPr>
              <a:t>What would you name them?</a:t>
            </a:r>
            <a:endParaRPr lang="en-US"/>
          </a:p>
          <a:p>
            <a:pPr lvl="1"/>
            <a:r>
              <a:rPr lang="en-US" sz="2000">
                <a:cs typeface="Calibri"/>
              </a:rPr>
              <a:t>Record how students imagined people in these occupations </a:t>
            </a:r>
          </a:p>
          <a:p>
            <a:pPr lvl="1"/>
            <a:endParaRPr lang="en-US" sz="2000">
              <a:cs typeface="Calibri"/>
            </a:endParaRPr>
          </a:p>
          <a:p>
            <a:pPr lvl="2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2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9CB4DA44-742C-414B-BA05-633FAAFEB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646F5217-C700-42DF-A991-60041BF85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86B42890-A2EB-4CD5-B95E-28BB1B9DC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3C4C7C00-4C35-4304-971D-F6545F151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062703B6-D095-40E9-AED8-A3895537F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055808A0-E0B8-4AC4-B721-4A61DF27E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A5C20225-C8C2-466D-BDA5-9CBA8CFE4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4FE00035-FBE7-4831-851B-4FEC2CDC9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F6E5955C-9D0F-4D45-941B-38C00DCB5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28A4AF89-C648-4D4F-9728-5EE6996F8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2AE30D5F-611C-4C24-B74D-EE52F199B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B1313FCA-52AA-4767-BA27-EC3674A3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07FB6C5A-EFC4-4A43-AB27-6244F7CA7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3BF24447-F7CC-4598-8910-FAAC77867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E8C0FE7B-3A46-4ED7-9C3D-C66FB4E63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C93D827F-181D-4B32-A950-DC16B774D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2CF17858-D8BB-42DA-ADAF-C5B7DDB11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0DBFA4E1-6EAC-4206-819E-36015448E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F25D0174-B30E-42BC-BD55-A943BDD62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1E31CAD0-C3BC-4821-87CC-78C2AE794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5470702A-797A-4762-B2E7-330ECFCFE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75857B84-7166-46C1-B6CC-5A981DEF9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F4166B5-BEB6-4D93-91F2-61F18E18D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9645B81-B570-40D4-A717-18FD21349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Isosceles Triangle 22">
              <a:extLst>
                <a:ext uri="{FF2B5EF4-FFF2-40B4-BE49-F238E27FC236}">
                  <a16:creationId xmlns:a16="http://schemas.microsoft.com/office/drawing/2014/main" id="{D8C83445-9D36-40AB-9B6C-13B432A61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7281DC3-F955-435C-A291-E5CDF00A6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961DA-E3BF-4CF4-8D24-BCA2CEEF9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48" y="658995"/>
            <a:ext cx="4863547" cy="335584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9D70FDD-9872-42E4-9493-DA1F87586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61" r="8461" b="1"/>
          <a:stretch/>
        </p:blipFill>
        <p:spPr>
          <a:xfrm>
            <a:off x="6467270" y="658995"/>
            <a:ext cx="4879853" cy="3359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E39A31-B9B7-4EFA-AF72-C6BEFA99F3AD}"/>
              </a:ext>
            </a:extLst>
          </p:cNvPr>
          <p:cNvSpPr txBox="1"/>
          <p:nvPr/>
        </p:nvSpPr>
        <p:spPr>
          <a:xfrm>
            <a:off x="6108940" y="4767660"/>
            <a:ext cx="5593304" cy="17703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3600" b="1" spc="-150">
                <a:solidFill>
                  <a:schemeClr val="tx2"/>
                </a:solidFill>
                <a:latin typeface="Calibri Light"/>
                <a:cs typeface="Calibri Light"/>
              </a:rPr>
              <a:t>Dr. Jennifer Russell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3600" spc="-150">
                <a:solidFill>
                  <a:schemeClr val="tx2"/>
                </a:solidFill>
                <a:latin typeface="Calibri Light"/>
                <a:cs typeface="Calibri Light"/>
              </a:rPr>
              <a:t>Chief Medical Officer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3600" spc="-150">
                <a:solidFill>
                  <a:schemeClr val="tx2"/>
                </a:solidFill>
                <a:latin typeface="Calibri Light"/>
                <a:cs typeface="Calibri Light"/>
              </a:rPr>
              <a:t>of Health for New Brunswick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853ECD0-668C-40C5-9868-09D551D42C63}"/>
              </a:ext>
            </a:extLst>
          </p:cNvPr>
          <p:cNvSpPr txBox="1"/>
          <p:nvPr/>
        </p:nvSpPr>
        <p:spPr>
          <a:xfrm>
            <a:off x="746185" y="4767660"/>
            <a:ext cx="5075720" cy="17703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150">
                <a:solidFill>
                  <a:schemeClr val="tx2"/>
                </a:solidFill>
                <a:latin typeface="Calibri Light"/>
                <a:cs typeface="Calibri Light"/>
              </a:rPr>
              <a:t>Dr. Theresa Tam</a:t>
            </a:r>
            <a:endParaRPr lang="en-US" sz="3600" b="1" spc="-150">
              <a:solidFill>
                <a:schemeClr val="tx2"/>
              </a:solidFill>
              <a:latin typeface="Calibri Light"/>
              <a:ea typeface="+mn-lt"/>
              <a:cs typeface="+mn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150">
                <a:solidFill>
                  <a:schemeClr val="tx2"/>
                </a:solidFill>
                <a:latin typeface="Calibri Light"/>
                <a:cs typeface="Calibri Light"/>
              </a:rPr>
              <a:t>Chief Public Health Officer </a:t>
            </a:r>
            <a:endParaRPr lang="en-US" sz="3600" spc="-150">
              <a:solidFill>
                <a:schemeClr val="tx2"/>
              </a:solidFill>
              <a:latin typeface="Calibri Light"/>
              <a:ea typeface="+mn-lt"/>
              <a:cs typeface="+mn-lt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spc="-150">
                <a:solidFill>
                  <a:schemeClr val="tx2"/>
                </a:solidFill>
                <a:latin typeface="Calibri Light"/>
                <a:cs typeface="Calibri Light"/>
              </a:rPr>
              <a:t>of Canada</a:t>
            </a:r>
            <a:endParaRPr lang="en-US" sz="3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20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3" name="Rectangle 182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2" descr="A picture containing grass, building, outdoor, person&#10;&#10;Description automatically generated">
            <a:extLst>
              <a:ext uri="{FF2B5EF4-FFF2-40B4-BE49-F238E27FC236}">
                <a16:creationId xmlns:a16="http://schemas.microsoft.com/office/drawing/2014/main" id="{B8F44828-F9E1-422D-A632-8B44AAEB9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68" r="-3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17" name="Picture 2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65D3375E-52D0-44B3-83CA-4027E8C07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83" r="7780" b="-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7" name="Picture 11" descr="A picture containing person, outdoor, road&#10;&#10;Description automatically generated">
            <a:extLst>
              <a:ext uri="{FF2B5EF4-FFF2-40B4-BE49-F238E27FC236}">
                <a16:creationId xmlns:a16="http://schemas.microsoft.com/office/drawing/2014/main" id="{E70C8724-EAC6-4304-8E34-AB995EBFC9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09" r="10431" b="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E39A31-B9B7-4EFA-AF72-C6BEFA99F3AD}"/>
              </a:ext>
            </a:extLst>
          </p:cNvPr>
          <p:cNvSpPr txBox="1"/>
          <p:nvPr/>
        </p:nvSpPr>
        <p:spPr>
          <a:xfrm>
            <a:off x="7293817" y="2338388"/>
            <a:ext cx="4099607" cy="36782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7CBE29"/>
              </a:buClr>
              <a:buSzPct val="110000"/>
              <a:buFont typeface="Wingdings" panose="05000000000000000000" pitchFamily="2" charset="2"/>
              <a:buChar char="§"/>
            </a:pPr>
            <a:endParaRPr lang="en-US" spc="-1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C5E50B-1DBF-408F-8176-509BFE96913E}"/>
              </a:ext>
            </a:extLst>
          </p:cNvPr>
          <p:cNvSpPr txBox="1"/>
          <p:nvPr/>
        </p:nvSpPr>
        <p:spPr>
          <a:xfrm>
            <a:off x="8606287" y="6147758"/>
            <a:ext cx="295886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 Light"/>
                <a:cs typeface="Calibri Light"/>
              </a:rPr>
              <a:t>Insp. Mary Henderson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EBC2FCD-0259-4518-9D29-E3A4986042A0}"/>
              </a:ext>
            </a:extLst>
          </p:cNvPr>
          <p:cNvSpPr txBox="1"/>
          <p:nvPr/>
        </p:nvSpPr>
        <p:spPr>
          <a:xfrm>
            <a:off x="856891" y="6147757"/>
            <a:ext cx="248440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 Light"/>
                <a:cs typeface="Calibri Light"/>
              </a:rPr>
              <a:t>Insp. Anika Becker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9413CE30-7A24-4C32-A8C1-F7AB02FC46FE}"/>
              </a:ext>
            </a:extLst>
          </p:cNvPr>
          <p:cNvSpPr txBox="1"/>
          <p:nvPr/>
        </p:nvSpPr>
        <p:spPr>
          <a:xfrm>
            <a:off x="4896928" y="6147756"/>
            <a:ext cx="239814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solidFill>
                  <a:schemeClr val="bg1"/>
                </a:solidFill>
                <a:latin typeface="Calibri Light"/>
                <a:cs typeface="Calibri Light"/>
              </a:rPr>
              <a:t>Cst</a:t>
            </a:r>
            <a:r>
              <a:rPr lang="en-US" sz="2400" b="1">
                <a:solidFill>
                  <a:schemeClr val="bg1"/>
                </a:solidFill>
                <a:latin typeface="Calibri Light"/>
                <a:cs typeface="Calibri Light"/>
              </a:rPr>
              <a:t>. Lynn Saulnier</a:t>
            </a:r>
          </a:p>
        </p:txBody>
      </p:sp>
    </p:spTree>
    <p:extLst>
      <p:ext uri="{BB962C8B-B14F-4D97-AF65-F5344CB8AC3E}">
        <p14:creationId xmlns:p14="http://schemas.microsoft.com/office/powerpoint/2010/main" val="297644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8C11-4BAD-486E-B9ED-BD075F83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is International Women's Day?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E4D92-B284-4862-AC38-E52B1CB13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579" y="1651450"/>
            <a:ext cx="5864930" cy="3163906"/>
          </a:xfrm>
        </p:spPr>
        <p:txBody>
          <a:bodyPr>
            <a:normAutofit fontScale="85000" lnSpcReduction="20000"/>
          </a:bodyPr>
          <a:lstStyle/>
          <a:p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A day to recognize the achievements of women around the world.</a:t>
            </a:r>
            <a:endParaRPr lang="en-US" sz="2400"/>
          </a:p>
          <a:p>
            <a:r>
              <a:rPr lang="en-US" sz="2400">
                <a:ea typeface="+mn-lt"/>
                <a:cs typeface="+mn-lt"/>
              </a:rPr>
              <a:t>A day to bring awareness to issues of gender equality.</a:t>
            </a:r>
            <a:endParaRPr lang="en-US" sz="2400"/>
          </a:p>
          <a:p>
            <a:r>
              <a:rPr lang="en-US" sz="2400"/>
              <a:t>A day to </a:t>
            </a:r>
            <a:r>
              <a:rPr lang="en-US" sz="2400">
                <a:ea typeface="+mn-lt"/>
                <a:cs typeface="+mn-lt"/>
              </a:rPr>
              <a:t>empower women and girls around the world.</a:t>
            </a:r>
            <a:endParaRPr lang="en-US" sz="24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C490AAE3-CE87-4F9F-B07E-C09A8FF336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80981" y="4472257"/>
            <a:ext cx="3464943" cy="219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EE6F-2DBB-4BAF-BB32-89FE58545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is Gender Equality?</a:t>
            </a:r>
            <a:endParaRPr lang="en-US"/>
          </a:p>
        </p:txBody>
      </p:sp>
      <p:pic>
        <p:nvPicPr>
          <p:cNvPr id="3" name="Picture 5">
            <a:hlinkClick r:id="" action="ppaction://media"/>
            <a:extLst>
              <a:ext uri="{FF2B5EF4-FFF2-40B4-BE49-F238E27FC236}">
                <a16:creationId xmlns:a16="http://schemas.microsoft.com/office/drawing/2014/main" id="{FC7EBACB-E383-4F21-B0DF-5B52178B71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07811" y="1956220"/>
            <a:ext cx="4960188" cy="284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5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6B99F-810A-480C-AF3B-96DB9A48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Did you know...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AEBEC-27DE-4592-96AB-8CC739425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r>
              <a:rPr lang="en-US">
                <a:ea typeface="+mn-lt"/>
                <a:cs typeface="+mn-lt"/>
              </a:rPr>
              <a:t>Women, on average, earn </a:t>
            </a:r>
            <a:r>
              <a:rPr lang="en-US" b="1">
                <a:ea typeface="+mn-lt"/>
                <a:cs typeface="+mn-lt"/>
              </a:rPr>
              <a:t>25-40% </a:t>
            </a:r>
            <a:r>
              <a:rPr lang="en-US">
                <a:ea typeface="+mn-lt"/>
                <a:cs typeface="+mn-lt"/>
              </a:rPr>
              <a:t>less than men who do the same job.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Across the world, over </a:t>
            </a:r>
            <a:r>
              <a:rPr lang="en-US" b="1">
                <a:ea typeface="+mn-lt"/>
                <a:cs typeface="+mn-lt"/>
              </a:rPr>
              <a:t>60% </a:t>
            </a:r>
            <a:r>
              <a:rPr lang="en-US">
                <a:ea typeface="+mn-lt"/>
                <a:cs typeface="+mn-lt"/>
              </a:rPr>
              <a:t>of the people who cannot read are women.</a:t>
            </a:r>
            <a:endParaRPr lang="en-US"/>
          </a:p>
          <a:p>
            <a:r>
              <a:rPr lang="en-US" b="1"/>
              <a:t>81%</a:t>
            </a:r>
            <a:r>
              <a:rPr lang="en-US"/>
              <a:t> of women polled in a Canadian survey felt it is expected that women do the cooking, cleaning and caregiving at home. </a:t>
            </a:r>
          </a:p>
          <a:p>
            <a:endParaRPr lang="en-US"/>
          </a:p>
          <a:p>
            <a:pPr marL="0" indent="0">
              <a:buNone/>
            </a:pPr>
            <a:r>
              <a:rPr lang="en-US" sz="2000" b="1"/>
              <a:t>Are these facts surprising to you? How do you feel about them? </a:t>
            </a:r>
          </a:p>
        </p:txBody>
      </p:sp>
    </p:spTree>
    <p:extLst>
      <p:ext uri="{BB962C8B-B14F-4D97-AF65-F5344CB8AC3E}">
        <p14:creationId xmlns:p14="http://schemas.microsoft.com/office/powerpoint/2010/main" val="256064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15E1AC81-83F2-45A8-9054-15570F4E2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15AA7C5-9BFE-4B90-A119-467AFACE9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44AB87D-35AF-4719-9940-5822E7702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8B33BE3-7890-4628-9322-7EFBA337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1AD3ECF-519E-45E2-99DA-F5C1B5071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050E700-0FF1-4D25-B54C-84BA04FCD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20D9C11-F5C9-41B0-B2F2-EE20BC3D0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23A9DA0-857E-4CDE-80EA-F30F1CE55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48B8F4C-2C83-46F6-AFCD-58166AEB18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34C3795-C44D-41A7-A8F6-891387A66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CC36F4-5DFA-4954-B354-97B180E98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087A08E-C024-457D-8F99-1F340CED6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1CFBC61-7F57-45D7-860E-BF51B0EDA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591C3DB-4880-431E-BC3D-37F1378AC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9557EFE-4199-4E24-8A13-1B9CC1715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B965615-6052-4907-A136-9CAD14604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788FFC4-205D-47C1-91E7-DD1A52E0A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62FADD6-C927-46ED-A6E6-273B35C2F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F64005E-134D-4444-9425-FB1C188985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2565CA7-A8CB-463D-8D25-4F41235BC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1ABBFC0-4EEA-4634-A73B-945729D6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E422F11F-726A-4A93-9D1B-B1400B061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" name="Group 30">
            <a:extLst>
              <a:ext uri="{FF2B5EF4-FFF2-40B4-BE49-F238E27FC236}">
                <a16:creationId xmlns:a16="http://schemas.microsoft.com/office/drawing/2014/main" id="{FBF129BC-EA9E-4D20-898B-399F7727D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F42BAE-3249-46C8-9108-A83C87206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id="{4DDE2BA8-4174-4A99-BB09-0BA28F26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A893933-F7DD-4DA6-85C7-4CFF58741E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Rectangle 35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37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5" name="Rectangle 60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73C65-A16A-4726-9E48-E16C594F6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 Discussion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5E65-0ACB-43B1-9540-753225E9D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1204535"/>
            <a:ext cx="5756215" cy="41712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Do you think International Women's Day is important? Why?</a:t>
            </a:r>
          </a:p>
          <a:p>
            <a:r>
              <a:rPr lang="en-US" sz="2000" dirty="0"/>
              <a:t>What are some of the ways that girls and boys are treated differently?</a:t>
            </a:r>
          </a:p>
          <a:p>
            <a:r>
              <a:rPr lang="en-US" sz="2000" dirty="0"/>
              <a:t>What can we do to help achieve gender equality?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1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334A2EF-69D9-41C1-9876-91D7FCF7C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4C0C03-1202-4DC9-BA33-998DDFB3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60BF984B-F4C1-4BF0-B296-72CAD881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E887C16-A8CC-48BD-A34B-69B5D14BE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1194B805-0CE2-4FD6-804E-2771E18BB4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96000EBD-113B-4BB5-94F2-B2C961094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C2C37892-BF6A-4DDB-BAA9-48B6A051E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B3A53A2B-EB9B-4318-A7F9-E371D211E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59001F5F-9338-43E1-BB4B-21C681CA2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4781ABE-347F-40E9-9BB2-3E35C8F15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6D8A7767-4D16-4AB7-8277-D66FEC7F7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1B7D649D-9559-4E1D-937A-35194835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45AA5D21-8C7B-4C77-815C-C3A8EA0A5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D7A46675-AA96-41DB-B9DB-CAA471A20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82090F8A-ECF2-423C-98D0-8EF226220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EA5DE46B-A4BE-407F-835A-693D3E979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29E4297-5489-465D-A6D7-03BD468E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69A4CFA1-B603-453B-AC53-49E8A8DF7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7A997EDF-8927-490B-AD5F-046317B8B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3C91BE84-B1A4-4592-A942-2C72C86DD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A0AAA5CD-6E44-429A-91FA-D650BAF9E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681633-CAE0-4568-86B1-4537984D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663" y="1455611"/>
            <a:ext cx="3849624" cy="2312521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>
                <a:solidFill>
                  <a:schemeClr val="tx2"/>
                </a:solidFill>
              </a:rPr>
              <a:t>Read Aloud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8CA0C52-5ACA-4F17-AA4A-312E0E110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78DD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hlinkClick r:id="" action="ppaction://media"/>
            <a:extLst>
              <a:ext uri="{FF2B5EF4-FFF2-40B4-BE49-F238E27FC236}">
                <a16:creationId xmlns:a16="http://schemas.microsoft.com/office/drawing/2014/main" id="{81A95087-2DFF-4450-8CE7-E9E3D3C8587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2115" y="1304257"/>
            <a:ext cx="5641848" cy="4231386"/>
          </a:xfrm>
          <a:prstGeom prst="rect">
            <a:avLst/>
          </a:prstGeom>
          <a:ln w="12700">
            <a:noFill/>
          </a:ln>
        </p:spPr>
      </p:pic>
      <p:sp>
        <p:nvSpPr>
          <p:cNvPr id="62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725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Atlas</vt:lpstr>
      <vt:lpstr>International Women's Day</vt:lpstr>
      <vt:lpstr>Activity #1</vt:lpstr>
      <vt:lpstr>PowerPoint Presentation</vt:lpstr>
      <vt:lpstr>PowerPoint Presentation</vt:lpstr>
      <vt:lpstr>What is International Women's Day?</vt:lpstr>
      <vt:lpstr>What is Gender Equality?</vt:lpstr>
      <vt:lpstr>Did you know...</vt:lpstr>
      <vt:lpstr> Discussion</vt:lpstr>
      <vt:lpstr>Read Aloud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11</cp:revision>
  <dcterms:created xsi:type="dcterms:W3CDTF">2021-02-09T18:10:28Z</dcterms:created>
  <dcterms:modified xsi:type="dcterms:W3CDTF">2021-03-09T19:35:53Z</dcterms:modified>
</cp:coreProperties>
</file>