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2" r:id="rId8"/>
    <p:sldId id="263" r:id="rId9"/>
    <p:sldId id="264" r:id="rId10"/>
    <p:sldId id="265" r:id="rId11"/>
    <p:sldId id="268" r:id="rId12"/>
    <p:sldId id="270" r:id="rId13"/>
    <p:sldId id="267" r:id="rId14"/>
    <p:sldId id="273" r:id="rId15"/>
    <p:sldId id="26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hyperlink" Target="https://www.youtube.com/watch?v=Sv7OHfpIRfU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7OHfpIRfU" TargetMode="External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97A73-F85A-41C1-BBE6-40BC31363E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6456FF-8842-4549-91CE-AA934E1D845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https://www.youtube.com/watch?v=Sv7OHfpIRfU</a:t>
          </a:r>
          <a:endParaRPr lang="en-US" dirty="0"/>
        </a:p>
      </dgm:t>
    </dgm:pt>
    <dgm:pt modelId="{73966D21-3D72-47F7-A26C-53E18BEB9CAF}" type="parTrans" cxnId="{3CA763DE-8ECF-409E-9855-555697DA6135}">
      <dgm:prSet/>
      <dgm:spPr/>
      <dgm:t>
        <a:bodyPr/>
        <a:lstStyle/>
        <a:p>
          <a:endParaRPr lang="en-US"/>
        </a:p>
      </dgm:t>
    </dgm:pt>
    <dgm:pt modelId="{C33432E3-05FF-488B-AB78-2DB158B3B6AE}" type="sibTrans" cxnId="{3CA763DE-8ECF-409E-9855-555697DA6135}">
      <dgm:prSet/>
      <dgm:spPr/>
      <dgm:t>
        <a:bodyPr/>
        <a:lstStyle/>
        <a:p>
          <a:endParaRPr lang="en-US"/>
        </a:p>
      </dgm:t>
    </dgm:pt>
    <dgm:pt modelId="{C7993488-04BD-4FE1-A338-3ADB95AB752D}">
      <dgm:prSet/>
      <dgm:spPr/>
      <dgm:t>
        <a:bodyPr/>
        <a:lstStyle/>
        <a:p>
          <a:r>
            <a:rPr lang="en-US"/>
            <a:t>Climate versus weather</a:t>
          </a:r>
        </a:p>
      </dgm:t>
    </dgm:pt>
    <dgm:pt modelId="{1483CF17-32A9-4A61-9239-E97DFDAFB151}" type="parTrans" cxnId="{6096A8A6-5930-467F-8B89-18187B809B9B}">
      <dgm:prSet/>
      <dgm:spPr/>
      <dgm:t>
        <a:bodyPr/>
        <a:lstStyle/>
        <a:p>
          <a:endParaRPr lang="en-US"/>
        </a:p>
      </dgm:t>
    </dgm:pt>
    <dgm:pt modelId="{C164C370-434E-451F-9783-5C647E27DF18}" type="sibTrans" cxnId="{6096A8A6-5930-467F-8B89-18187B809B9B}">
      <dgm:prSet/>
      <dgm:spPr/>
      <dgm:t>
        <a:bodyPr/>
        <a:lstStyle/>
        <a:p>
          <a:endParaRPr lang="en-US"/>
        </a:p>
      </dgm:t>
    </dgm:pt>
    <dgm:pt modelId="{C9C38752-57EA-4530-89BD-4A167B096153}">
      <dgm:prSet/>
      <dgm:spPr/>
      <dgm:t>
        <a:bodyPr/>
        <a:lstStyle/>
        <a:p>
          <a:r>
            <a:rPr lang="en-US"/>
            <a:t>Climate is over time</a:t>
          </a:r>
        </a:p>
      </dgm:t>
    </dgm:pt>
    <dgm:pt modelId="{12974D3D-4F47-401B-B762-FE2BC98DD367}" type="parTrans" cxnId="{EC21E8DF-5876-4334-840D-9C39E30CBE3C}">
      <dgm:prSet/>
      <dgm:spPr/>
      <dgm:t>
        <a:bodyPr/>
        <a:lstStyle/>
        <a:p>
          <a:endParaRPr lang="en-US"/>
        </a:p>
      </dgm:t>
    </dgm:pt>
    <dgm:pt modelId="{FD5D1225-0B57-4007-920A-3D7B6D8D5593}" type="sibTrans" cxnId="{EC21E8DF-5876-4334-840D-9C39E30CBE3C}">
      <dgm:prSet/>
      <dgm:spPr/>
      <dgm:t>
        <a:bodyPr/>
        <a:lstStyle/>
        <a:p>
          <a:endParaRPr lang="en-US"/>
        </a:p>
      </dgm:t>
    </dgm:pt>
    <dgm:pt modelId="{6C83A2C0-186A-42D2-AC38-78D93E921888}">
      <dgm:prSet/>
      <dgm:spPr/>
      <dgm:t>
        <a:bodyPr/>
        <a:lstStyle/>
        <a:p>
          <a:r>
            <a:rPr lang="en-US"/>
            <a:t>Weather is day-to-day</a:t>
          </a:r>
        </a:p>
      </dgm:t>
    </dgm:pt>
    <dgm:pt modelId="{59224C0D-093F-4FE1-B816-74CB9CC665BF}" type="parTrans" cxnId="{C9D6BE30-FD99-401D-BD35-316BEA10B66C}">
      <dgm:prSet/>
      <dgm:spPr/>
      <dgm:t>
        <a:bodyPr/>
        <a:lstStyle/>
        <a:p>
          <a:endParaRPr lang="en-US"/>
        </a:p>
      </dgm:t>
    </dgm:pt>
    <dgm:pt modelId="{3DC07E92-EBBA-4402-AFE5-178E2DB05B10}" type="sibTrans" cxnId="{C9D6BE30-FD99-401D-BD35-316BEA10B66C}">
      <dgm:prSet/>
      <dgm:spPr/>
      <dgm:t>
        <a:bodyPr/>
        <a:lstStyle/>
        <a:p>
          <a:endParaRPr lang="en-US"/>
        </a:p>
      </dgm:t>
    </dgm:pt>
    <dgm:pt modelId="{B361E3C9-104D-4BD4-A058-D74953335317}" type="pres">
      <dgm:prSet presAssocID="{E2C97A73-F85A-41C1-BBE6-40BC31363EDA}" presName="root" presStyleCnt="0">
        <dgm:presLayoutVars>
          <dgm:dir/>
          <dgm:resizeHandles val="exact"/>
        </dgm:presLayoutVars>
      </dgm:prSet>
      <dgm:spPr/>
    </dgm:pt>
    <dgm:pt modelId="{109D2CEC-9621-4497-8246-4DD1BBAE5C51}" type="pres">
      <dgm:prSet presAssocID="{BD6456FF-8842-4549-91CE-AA934E1D8455}" presName="compNode" presStyleCnt="0"/>
      <dgm:spPr/>
    </dgm:pt>
    <dgm:pt modelId="{344C34FA-ED83-4983-A1A1-4E7A481B205A}" type="pres">
      <dgm:prSet presAssocID="{BD6456FF-8842-4549-91CE-AA934E1D8455}" presName="bgRect" presStyleLbl="bgShp" presStyleIdx="0" presStyleCnt="2"/>
      <dgm:spPr/>
    </dgm:pt>
    <dgm:pt modelId="{B6D76138-7B25-49B4-AC7A-0D6960D3BEC3}" type="pres">
      <dgm:prSet presAssocID="{BD6456FF-8842-4549-91CE-AA934E1D8455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724856B4-1B36-4C1F-8D50-AE613B5E7F8E}" type="pres">
      <dgm:prSet presAssocID="{BD6456FF-8842-4549-91CE-AA934E1D8455}" presName="spaceRect" presStyleCnt="0"/>
      <dgm:spPr/>
    </dgm:pt>
    <dgm:pt modelId="{FB44F871-FAD9-45B3-997E-D620BB431A2C}" type="pres">
      <dgm:prSet presAssocID="{BD6456FF-8842-4549-91CE-AA934E1D8455}" presName="parTx" presStyleLbl="revTx" presStyleIdx="0" presStyleCnt="3">
        <dgm:presLayoutVars>
          <dgm:chMax val="0"/>
          <dgm:chPref val="0"/>
        </dgm:presLayoutVars>
      </dgm:prSet>
      <dgm:spPr/>
    </dgm:pt>
    <dgm:pt modelId="{1BEA7C38-CF9E-44B0-9ED9-CF7A128395A7}" type="pres">
      <dgm:prSet presAssocID="{C33432E3-05FF-488B-AB78-2DB158B3B6AE}" presName="sibTrans" presStyleCnt="0"/>
      <dgm:spPr/>
    </dgm:pt>
    <dgm:pt modelId="{CD26B5CF-9751-4B96-BA44-4AD8EA395EAB}" type="pres">
      <dgm:prSet presAssocID="{C7993488-04BD-4FE1-A338-3ADB95AB752D}" presName="compNode" presStyleCnt="0"/>
      <dgm:spPr/>
    </dgm:pt>
    <dgm:pt modelId="{3D8E60B1-80B4-47EA-AE26-DB29792833DE}" type="pres">
      <dgm:prSet presAssocID="{C7993488-04BD-4FE1-A338-3ADB95AB752D}" presName="bgRect" presStyleLbl="bgShp" presStyleIdx="1" presStyleCnt="2"/>
      <dgm:spPr/>
    </dgm:pt>
    <dgm:pt modelId="{BBC77BD0-6C9C-4919-B657-ACBD877A0A2D}" type="pres">
      <dgm:prSet presAssocID="{C7993488-04BD-4FE1-A338-3ADB95AB752D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AD76ED42-A5AB-4025-B465-38F4CFDBE61D}" type="pres">
      <dgm:prSet presAssocID="{C7993488-04BD-4FE1-A338-3ADB95AB752D}" presName="spaceRect" presStyleCnt="0"/>
      <dgm:spPr/>
    </dgm:pt>
    <dgm:pt modelId="{49802A75-D019-464C-A223-772D652FB09B}" type="pres">
      <dgm:prSet presAssocID="{C7993488-04BD-4FE1-A338-3ADB95AB752D}" presName="parTx" presStyleLbl="revTx" presStyleIdx="1" presStyleCnt="3">
        <dgm:presLayoutVars>
          <dgm:chMax val="0"/>
          <dgm:chPref val="0"/>
        </dgm:presLayoutVars>
      </dgm:prSet>
      <dgm:spPr/>
    </dgm:pt>
    <dgm:pt modelId="{A6FCD786-2EAE-481B-B57F-D5E4EAEADE56}" type="pres">
      <dgm:prSet presAssocID="{C7993488-04BD-4FE1-A338-3ADB95AB752D}" presName="desTx" presStyleLbl="revTx" presStyleIdx="2" presStyleCnt="3">
        <dgm:presLayoutVars/>
      </dgm:prSet>
      <dgm:spPr/>
    </dgm:pt>
  </dgm:ptLst>
  <dgm:cxnLst>
    <dgm:cxn modelId="{51C4742D-6EA2-4C9A-B53E-997745098156}" type="presOf" srcId="{BD6456FF-8842-4549-91CE-AA934E1D8455}" destId="{FB44F871-FAD9-45B3-997E-D620BB431A2C}" srcOrd="0" destOrd="0" presId="urn:microsoft.com/office/officeart/2018/2/layout/IconVerticalSolidList"/>
    <dgm:cxn modelId="{C9D6BE30-FD99-401D-BD35-316BEA10B66C}" srcId="{C7993488-04BD-4FE1-A338-3ADB95AB752D}" destId="{6C83A2C0-186A-42D2-AC38-78D93E921888}" srcOrd="1" destOrd="0" parTransId="{59224C0D-093F-4FE1-B816-74CB9CC665BF}" sibTransId="{3DC07E92-EBBA-4402-AFE5-178E2DB05B10}"/>
    <dgm:cxn modelId="{3D668465-6A91-479B-A97D-9F335F66A622}" type="presOf" srcId="{C9C38752-57EA-4530-89BD-4A167B096153}" destId="{A6FCD786-2EAE-481B-B57F-D5E4EAEADE56}" srcOrd="0" destOrd="0" presId="urn:microsoft.com/office/officeart/2018/2/layout/IconVerticalSolidList"/>
    <dgm:cxn modelId="{3E3A5646-D694-4FF4-AFEC-3D382A3C3B07}" type="presOf" srcId="{C7993488-04BD-4FE1-A338-3ADB95AB752D}" destId="{49802A75-D019-464C-A223-772D652FB09B}" srcOrd="0" destOrd="0" presId="urn:microsoft.com/office/officeart/2018/2/layout/IconVerticalSolidList"/>
    <dgm:cxn modelId="{6096A8A6-5930-467F-8B89-18187B809B9B}" srcId="{E2C97A73-F85A-41C1-BBE6-40BC31363EDA}" destId="{C7993488-04BD-4FE1-A338-3ADB95AB752D}" srcOrd="1" destOrd="0" parTransId="{1483CF17-32A9-4A61-9239-E97DFDAFB151}" sibTransId="{C164C370-434E-451F-9783-5C647E27DF18}"/>
    <dgm:cxn modelId="{9F3D9AD0-B265-473F-8013-4F6D36E288DF}" type="presOf" srcId="{E2C97A73-F85A-41C1-BBE6-40BC31363EDA}" destId="{B361E3C9-104D-4BD4-A058-D74953335317}" srcOrd="0" destOrd="0" presId="urn:microsoft.com/office/officeart/2018/2/layout/IconVerticalSolidList"/>
    <dgm:cxn modelId="{3CA763DE-8ECF-409E-9855-555697DA6135}" srcId="{E2C97A73-F85A-41C1-BBE6-40BC31363EDA}" destId="{BD6456FF-8842-4549-91CE-AA934E1D8455}" srcOrd="0" destOrd="0" parTransId="{73966D21-3D72-47F7-A26C-53E18BEB9CAF}" sibTransId="{C33432E3-05FF-488B-AB78-2DB158B3B6AE}"/>
    <dgm:cxn modelId="{EC21E8DF-5876-4334-840D-9C39E30CBE3C}" srcId="{C7993488-04BD-4FE1-A338-3ADB95AB752D}" destId="{C9C38752-57EA-4530-89BD-4A167B096153}" srcOrd="0" destOrd="0" parTransId="{12974D3D-4F47-401B-B762-FE2BC98DD367}" sibTransId="{FD5D1225-0B57-4007-920A-3D7B6D8D5593}"/>
    <dgm:cxn modelId="{3C3550FF-DF18-4E7B-99C8-B53CF07C8CE8}" type="presOf" srcId="{6C83A2C0-186A-42D2-AC38-78D93E921888}" destId="{A6FCD786-2EAE-481B-B57F-D5E4EAEADE56}" srcOrd="0" destOrd="1" presId="urn:microsoft.com/office/officeart/2018/2/layout/IconVerticalSolidList"/>
    <dgm:cxn modelId="{5BF0F9D2-3DD2-4E2C-8FEA-6B55A804767F}" type="presParOf" srcId="{B361E3C9-104D-4BD4-A058-D74953335317}" destId="{109D2CEC-9621-4497-8246-4DD1BBAE5C51}" srcOrd="0" destOrd="0" presId="urn:microsoft.com/office/officeart/2018/2/layout/IconVerticalSolidList"/>
    <dgm:cxn modelId="{D8ABFBF0-E480-4E81-9193-9A57C45FF9ED}" type="presParOf" srcId="{109D2CEC-9621-4497-8246-4DD1BBAE5C51}" destId="{344C34FA-ED83-4983-A1A1-4E7A481B205A}" srcOrd="0" destOrd="0" presId="urn:microsoft.com/office/officeart/2018/2/layout/IconVerticalSolidList"/>
    <dgm:cxn modelId="{37432C7A-919F-4EC7-806F-D1F55120B2BB}" type="presParOf" srcId="{109D2CEC-9621-4497-8246-4DD1BBAE5C51}" destId="{B6D76138-7B25-49B4-AC7A-0D6960D3BEC3}" srcOrd="1" destOrd="0" presId="urn:microsoft.com/office/officeart/2018/2/layout/IconVerticalSolidList"/>
    <dgm:cxn modelId="{EBC48DED-F65C-4525-9AEC-9E6DE0F7E36A}" type="presParOf" srcId="{109D2CEC-9621-4497-8246-4DD1BBAE5C51}" destId="{724856B4-1B36-4C1F-8D50-AE613B5E7F8E}" srcOrd="2" destOrd="0" presId="urn:microsoft.com/office/officeart/2018/2/layout/IconVerticalSolidList"/>
    <dgm:cxn modelId="{A38BBC23-EFCE-4FE8-9FC6-41B7845CB5F9}" type="presParOf" srcId="{109D2CEC-9621-4497-8246-4DD1BBAE5C51}" destId="{FB44F871-FAD9-45B3-997E-D620BB431A2C}" srcOrd="3" destOrd="0" presId="urn:microsoft.com/office/officeart/2018/2/layout/IconVerticalSolidList"/>
    <dgm:cxn modelId="{EF175182-F32F-4C40-881A-8FEC79FF9F6B}" type="presParOf" srcId="{B361E3C9-104D-4BD4-A058-D74953335317}" destId="{1BEA7C38-CF9E-44B0-9ED9-CF7A128395A7}" srcOrd="1" destOrd="0" presId="urn:microsoft.com/office/officeart/2018/2/layout/IconVerticalSolidList"/>
    <dgm:cxn modelId="{8BFCC9A2-1B0A-47A5-AD21-1E060800E304}" type="presParOf" srcId="{B361E3C9-104D-4BD4-A058-D74953335317}" destId="{CD26B5CF-9751-4B96-BA44-4AD8EA395EAB}" srcOrd="2" destOrd="0" presId="urn:microsoft.com/office/officeart/2018/2/layout/IconVerticalSolidList"/>
    <dgm:cxn modelId="{87FD38C3-A1F8-4952-AE98-237C86249F52}" type="presParOf" srcId="{CD26B5CF-9751-4B96-BA44-4AD8EA395EAB}" destId="{3D8E60B1-80B4-47EA-AE26-DB29792833DE}" srcOrd="0" destOrd="0" presId="urn:microsoft.com/office/officeart/2018/2/layout/IconVerticalSolidList"/>
    <dgm:cxn modelId="{1A21E294-410D-445C-BB9C-803C298E2CC9}" type="presParOf" srcId="{CD26B5CF-9751-4B96-BA44-4AD8EA395EAB}" destId="{BBC77BD0-6C9C-4919-B657-ACBD877A0A2D}" srcOrd="1" destOrd="0" presId="urn:microsoft.com/office/officeart/2018/2/layout/IconVerticalSolidList"/>
    <dgm:cxn modelId="{E4C0ECCA-B671-4B08-9D8D-55C1B6967450}" type="presParOf" srcId="{CD26B5CF-9751-4B96-BA44-4AD8EA395EAB}" destId="{AD76ED42-A5AB-4025-B465-38F4CFDBE61D}" srcOrd="2" destOrd="0" presId="urn:microsoft.com/office/officeart/2018/2/layout/IconVerticalSolidList"/>
    <dgm:cxn modelId="{76342FEF-C9D9-4405-BDAB-644EE11781D0}" type="presParOf" srcId="{CD26B5CF-9751-4B96-BA44-4AD8EA395EAB}" destId="{49802A75-D019-464C-A223-772D652FB09B}" srcOrd="3" destOrd="0" presId="urn:microsoft.com/office/officeart/2018/2/layout/IconVerticalSolidList"/>
    <dgm:cxn modelId="{C0DFF9AF-97A1-4EAA-8F22-CA01E9079FBC}" type="presParOf" srcId="{CD26B5CF-9751-4B96-BA44-4AD8EA395EAB}" destId="{A6FCD786-2EAE-481B-B57F-D5E4EAEADE5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C34FA-ED83-4983-A1A1-4E7A481B205A}">
      <dsp:nvSpPr>
        <dsp:cNvPr id="0" name=""/>
        <dsp:cNvSpPr/>
      </dsp:nvSpPr>
      <dsp:spPr>
        <a:xfrm>
          <a:off x="0" y="965834"/>
          <a:ext cx="7240146" cy="17830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76138-7B25-49B4-AC7A-0D6960D3BEC3}">
      <dsp:nvSpPr>
        <dsp:cNvPr id="0" name=""/>
        <dsp:cNvSpPr/>
      </dsp:nvSpPr>
      <dsp:spPr>
        <a:xfrm>
          <a:off x="539381" y="1367027"/>
          <a:ext cx="980694" cy="980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4F871-FAD9-45B3-997E-D620BB431A2C}">
      <dsp:nvSpPr>
        <dsp:cNvPr id="0" name=""/>
        <dsp:cNvSpPr/>
      </dsp:nvSpPr>
      <dsp:spPr>
        <a:xfrm>
          <a:off x="2059457" y="965834"/>
          <a:ext cx="5180688" cy="178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709" tIns="188709" rIns="188709" bIns="18870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/>
            </a:rPr>
            <a:t>https://www.youtube.com/watch?v=Sv7OHfpIRfU</a:t>
          </a:r>
          <a:endParaRPr lang="en-US" sz="1600" kern="1200" dirty="0"/>
        </a:p>
      </dsp:txBody>
      <dsp:txXfrm>
        <a:off x="2059457" y="965834"/>
        <a:ext cx="5180688" cy="1783080"/>
      </dsp:txXfrm>
    </dsp:sp>
    <dsp:sp modelId="{3D8E60B1-80B4-47EA-AE26-DB29792833DE}">
      <dsp:nvSpPr>
        <dsp:cNvPr id="0" name=""/>
        <dsp:cNvSpPr/>
      </dsp:nvSpPr>
      <dsp:spPr>
        <a:xfrm>
          <a:off x="0" y="3194684"/>
          <a:ext cx="7240146" cy="17830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77BD0-6C9C-4919-B657-ACBD877A0A2D}">
      <dsp:nvSpPr>
        <dsp:cNvPr id="0" name=""/>
        <dsp:cNvSpPr/>
      </dsp:nvSpPr>
      <dsp:spPr>
        <a:xfrm>
          <a:off x="539381" y="3595878"/>
          <a:ext cx="980694" cy="98069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2A75-D019-464C-A223-772D652FB09B}">
      <dsp:nvSpPr>
        <dsp:cNvPr id="0" name=""/>
        <dsp:cNvSpPr/>
      </dsp:nvSpPr>
      <dsp:spPr>
        <a:xfrm>
          <a:off x="2059457" y="3194684"/>
          <a:ext cx="3258065" cy="178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709" tIns="188709" rIns="188709" bIns="18870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Climate versus weather</a:t>
          </a:r>
        </a:p>
      </dsp:txBody>
      <dsp:txXfrm>
        <a:off x="2059457" y="3194684"/>
        <a:ext cx="3258065" cy="1783080"/>
      </dsp:txXfrm>
    </dsp:sp>
    <dsp:sp modelId="{A6FCD786-2EAE-481B-B57F-D5E4EAEADE56}">
      <dsp:nvSpPr>
        <dsp:cNvPr id="0" name=""/>
        <dsp:cNvSpPr/>
      </dsp:nvSpPr>
      <dsp:spPr>
        <a:xfrm>
          <a:off x="5317523" y="3194684"/>
          <a:ext cx="1922622" cy="178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709" tIns="188709" rIns="188709" bIns="18870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Climate is over time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Weather is day-to-day</a:t>
          </a:r>
        </a:p>
      </dsp:txBody>
      <dsp:txXfrm>
        <a:off x="5317523" y="3194684"/>
        <a:ext cx="1922622" cy="1783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April 21,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changemakers.worldslargestlesson.globalgoals.org/write/creat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O29Z1hvh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D21zp89zM" TargetMode="External"/><Relationship Id="rId2" Type="http://schemas.openxmlformats.org/officeDocument/2006/relationships/hyperlink" Target="https://climatechangemakers.worldslargestlesson.globalgoals.org/qui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20A61-E157-408B-B230-13ACA601B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81756"/>
            <a:ext cx="4372550" cy="1793757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UNESCO Goal #13</a:t>
            </a:r>
          </a:p>
        </p:txBody>
      </p:sp>
      <p:pic>
        <p:nvPicPr>
          <p:cNvPr id="1026" name="Picture 2" descr="Goal 13 | Department of Economic and Social Affairs">
            <a:extLst>
              <a:ext uri="{FF2B5EF4-FFF2-40B4-BE49-F238E27FC236}">
                <a16:creationId xmlns:a16="http://schemas.microsoft.com/office/drawing/2014/main" id="{5F412B00-D6E8-443E-B8CF-88220CE4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222" y="1028700"/>
            <a:ext cx="4617259" cy="46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6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40">
            <a:extLst>
              <a:ext uri="{FF2B5EF4-FFF2-40B4-BE49-F238E27FC236}">
                <a16:creationId xmlns:a16="http://schemas.microsoft.com/office/drawing/2014/main" id="{74A2086D-A81F-48A2-9CB9-51F15EA5C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42">
            <a:extLst>
              <a:ext uri="{FF2B5EF4-FFF2-40B4-BE49-F238E27FC236}">
                <a16:creationId xmlns:a16="http://schemas.microsoft.com/office/drawing/2014/main" id="{05A6AEE4-B4D1-4DB4-BBBA-E1E216C0A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NYC Councilman Introduces Single-use Utensils Legislation | Waste360">
            <a:extLst>
              <a:ext uri="{FF2B5EF4-FFF2-40B4-BE49-F238E27FC236}">
                <a16:creationId xmlns:a16="http://schemas.microsoft.com/office/drawing/2014/main" id="{96A35BF9-66E7-4738-8140-85071602A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8" r="7771" b="-1"/>
          <a:stretch/>
        </p:blipFill>
        <p:spPr bwMode="auto">
          <a:xfrm>
            <a:off x="1033805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44">
            <a:extLst>
              <a:ext uri="{FF2B5EF4-FFF2-40B4-BE49-F238E27FC236}">
                <a16:creationId xmlns:a16="http://schemas.microsoft.com/office/drawing/2014/main" id="{09872824-132D-4FD3-B66A-D070EFD0A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1A36-CF29-45F4-8053-4D59C333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80030"/>
            <a:ext cx="10240903" cy="100993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I CAN USE LESS SINGLE USE PLASTICS</a:t>
            </a:r>
          </a:p>
        </p:txBody>
      </p:sp>
      <p:pic>
        <p:nvPicPr>
          <p:cNvPr id="1032" name="Picture 8" descr="Do plastic straws really make a difference?">
            <a:extLst>
              <a:ext uri="{FF2B5EF4-FFF2-40B4-BE49-F238E27FC236}">
                <a16:creationId xmlns:a16="http://schemas.microsoft.com/office/drawing/2014/main" id="{A52F5023-62B3-4C5D-8208-C60889F72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r="19313" b="-4"/>
          <a:stretch/>
        </p:blipFill>
        <p:spPr bwMode="auto">
          <a:xfrm>
            <a:off x="3661558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nada's Single-Use Plastics Ban: What You Need To Know | Chatelaine">
            <a:extLst>
              <a:ext uri="{FF2B5EF4-FFF2-40B4-BE49-F238E27FC236}">
                <a16:creationId xmlns:a16="http://schemas.microsoft.com/office/drawing/2014/main" id="{A962965E-F00B-4B67-89C5-3F8085284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15575" b="3"/>
          <a:stretch/>
        </p:blipFill>
        <p:spPr bwMode="auto">
          <a:xfrm>
            <a:off x="6278103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ispose of or recycle Plastic water bottle">
            <a:extLst>
              <a:ext uri="{FF2B5EF4-FFF2-40B4-BE49-F238E27FC236}">
                <a16:creationId xmlns:a16="http://schemas.microsoft.com/office/drawing/2014/main" id="{DA4DF119-CBB8-4867-ADB7-251AA765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13061" b="3"/>
          <a:stretch/>
        </p:blipFill>
        <p:spPr bwMode="auto">
          <a:xfrm>
            <a:off x="8894648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D0A5B1-BCB1-4DA8-9F4A-DB448FD9B34B}"/>
              </a:ext>
            </a:extLst>
          </p:cNvPr>
          <p:cNvSpPr txBox="1"/>
          <p:nvPr/>
        </p:nvSpPr>
        <p:spPr>
          <a:xfrm>
            <a:off x="0" y="6105472"/>
            <a:ext cx="12588051" cy="9822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dirty="0"/>
              <a:t>What can I use instead of these single use plastics? </a:t>
            </a:r>
          </a:p>
        </p:txBody>
      </p:sp>
    </p:spTree>
    <p:extLst>
      <p:ext uri="{BB962C8B-B14F-4D97-AF65-F5344CB8AC3E}">
        <p14:creationId xmlns:p14="http://schemas.microsoft.com/office/powerpoint/2010/main" val="112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4A2086D-A81F-48A2-9CB9-51F15EA5C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5A6AEE4-B4D1-4DB4-BBBA-E1E216C0A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ozen Strawberries In A Plastic Bag Stock Photo, Picture And Royalty Free  Image. Image 81661707.">
            <a:extLst>
              <a:ext uri="{FF2B5EF4-FFF2-40B4-BE49-F238E27FC236}">
                <a16:creationId xmlns:a16="http://schemas.microsoft.com/office/drawing/2014/main" id="{073ADBE7-40CA-4B21-A3D4-DEAA7D8F9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r="16746" b="-5"/>
          <a:stretch/>
        </p:blipFill>
        <p:spPr bwMode="auto">
          <a:xfrm>
            <a:off x="1033805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09872824-132D-4FD3-B66A-D070EFD0A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F6D16-986E-40EC-9EE0-926F9BD4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80030"/>
            <a:ext cx="10240903" cy="100993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I CAN MAKE BETTER LUNCH BOX CHOICES</a:t>
            </a:r>
          </a:p>
        </p:txBody>
      </p:sp>
      <p:pic>
        <p:nvPicPr>
          <p:cNvPr id="5" name="Picture 8" descr="How Toronto's plan to reduce single-use plastic items can be a game changer  - Environmental Defence">
            <a:extLst>
              <a:ext uri="{FF2B5EF4-FFF2-40B4-BE49-F238E27FC236}">
                <a16:creationId xmlns:a16="http://schemas.microsoft.com/office/drawing/2014/main" id="{D3A7F8D0-8660-4926-AF8C-522D3BBD7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26047" b="-4"/>
          <a:stretch/>
        </p:blipFill>
        <p:spPr bwMode="auto">
          <a:xfrm>
            <a:off x="3661558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2 x 15 Clear Cellophane Food Wrap Sheet/Bundle of 1000 | Food wrap, Food,  Dinner appetizers">
            <a:extLst>
              <a:ext uri="{FF2B5EF4-FFF2-40B4-BE49-F238E27FC236}">
                <a16:creationId xmlns:a16="http://schemas.microsoft.com/office/drawing/2014/main" id="{79481D54-355B-412D-A1B2-00DE3A9E5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6"/>
          <a:stretch/>
        </p:blipFill>
        <p:spPr bwMode="auto">
          <a:xfrm>
            <a:off x="6278103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ker Chewy Chocolate Chip Granola Bars - 8ct | Quaker chewy, Quaker chewy  granola bars, Granola bars">
            <a:extLst>
              <a:ext uri="{FF2B5EF4-FFF2-40B4-BE49-F238E27FC236}">
                <a16:creationId xmlns:a16="http://schemas.microsoft.com/office/drawing/2014/main" id="{4A88C050-6362-4133-8558-98D075292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6"/>
          <a:stretch/>
        </p:blipFill>
        <p:spPr bwMode="auto">
          <a:xfrm>
            <a:off x="8894648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C1A73A-718B-4CD4-A868-4BB0FDA86B8E}"/>
              </a:ext>
            </a:extLst>
          </p:cNvPr>
          <p:cNvSpPr txBox="1"/>
          <p:nvPr/>
        </p:nvSpPr>
        <p:spPr>
          <a:xfrm>
            <a:off x="-1" y="6178986"/>
            <a:ext cx="12192000" cy="687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200" dirty="0"/>
              <a:t>What can I pack instead of these?</a:t>
            </a:r>
          </a:p>
        </p:txBody>
      </p:sp>
    </p:spTree>
    <p:extLst>
      <p:ext uri="{BB962C8B-B14F-4D97-AF65-F5344CB8AC3E}">
        <p14:creationId xmlns:p14="http://schemas.microsoft.com/office/powerpoint/2010/main" val="12807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60F8-A37C-48C0-BC83-2043C804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complete sorting activity now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sz="1800" dirty="0">
                <a:sym typeface="Wingdings" panose="05000000000000000000" pitchFamily="2" charset="2"/>
              </a:rPr>
              <a:t>(SMART Notebook)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D001A-7B23-47EA-84F2-27C2C5A40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697" y="2494722"/>
            <a:ext cx="5098606" cy="34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90321-574E-425C-BAF4-18E01A5A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6" y="4583953"/>
            <a:ext cx="3404354" cy="1465973"/>
          </a:xfrm>
        </p:spPr>
        <p:txBody>
          <a:bodyPr anchor="t">
            <a:normAutofit fontScale="90000"/>
          </a:bodyPr>
          <a:lstStyle/>
          <a:p>
            <a:r>
              <a:rPr lang="en-US" sz="2800" dirty="0"/>
              <a:t>I CAN SPEAK UP… I CAN MAKE A DIFFERENCE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D9961-DE3E-4DB2-9FE3-08FF99DB8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00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78394-7FA5-49F8-ABBF-95206D9F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9" y="4583952"/>
            <a:ext cx="3690257" cy="1465973"/>
          </a:xfrm>
        </p:spPr>
        <p:txBody>
          <a:bodyPr>
            <a:noAutofit/>
          </a:bodyPr>
          <a:lstStyle/>
          <a:p>
            <a:r>
              <a:rPr lang="en-US" sz="2200" dirty="0">
                <a:hlinkClick r:id="rId3"/>
              </a:rPr>
              <a:t>https://climatechangemakers.worldslargestlesson.globalgoals.org/write/create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EB616-2FE2-4C05-B4DB-916FD55CED9C}"/>
              </a:ext>
            </a:extLst>
          </p:cNvPr>
          <p:cNvSpPr txBox="1"/>
          <p:nvPr/>
        </p:nvSpPr>
        <p:spPr>
          <a:xfrm>
            <a:off x="4770666" y="4583952"/>
            <a:ext cx="32221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Follow this link </a:t>
            </a:r>
          </a:p>
          <a:p>
            <a:r>
              <a:rPr lang="en-US" sz="2200" dirty="0"/>
              <a:t>and write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Blaine Higgs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Justin Trudeau</a:t>
            </a:r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5CEEA2C-6CC5-4DEB-A551-9416E85FFCA5}"/>
              </a:ext>
            </a:extLst>
          </p:cNvPr>
          <p:cNvSpPr/>
          <p:nvPr/>
        </p:nvSpPr>
        <p:spPr>
          <a:xfrm>
            <a:off x="6781800" y="4702629"/>
            <a:ext cx="1088572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ED03-AD9E-4C15-8E37-5181B01A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7584-FAFD-4308-999F-906B7308A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green strips of paper, please have each student write something that they can do to help the Earth.</a:t>
            </a:r>
          </a:p>
          <a:p>
            <a:r>
              <a:rPr lang="en-US" dirty="0"/>
              <a:t>They will bring this home and share with their families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3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38C9-F87D-4A3B-98AD-73A7A11D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lorax</a:t>
            </a:r>
            <a:r>
              <a:rPr lang="en-US" dirty="0"/>
              <a:t> – read aloud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35F7-8E0A-454C-BD37-EE7899345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https://www.youtube.com/watch?v=GkO29Z1hvhY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9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79AA-EA4D-426F-841A-EE289921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1EC4-28D7-4BA7-B0B0-ED5667BC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UNESCO Climate Change Quiz</a:t>
            </a:r>
          </a:p>
          <a:p>
            <a:pPr lvl="1"/>
            <a:r>
              <a:rPr lang="en-US" dirty="0">
                <a:hlinkClick r:id="rId2"/>
              </a:rPr>
              <a:t>https://climatechangemakers.worldslargestlesson.globalgoals.org/quiz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Bay vs The Bag</a:t>
            </a:r>
          </a:p>
          <a:p>
            <a:pPr lvl="1"/>
            <a:r>
              <a:rPr lang="en-US" dirty="0">
                <a:hlinkClick r:id="rId3"/>
              </a:rPr>
              <a:t>https://www.youtube.com/watch?v</a:t>
            </a:r>
            <a:r>
              <a:rPr lang="en-US">
                <a:hlinkClick r:id="rId3"/>
              </a:rPr>
              <a:t>=jSD21zp89zM</a:t>
            </a:r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9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D1D29-EB28-423D-B73B-D1C532B4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978" y="0"/>
            <a:ext cx="9790043" cy="60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961D4-2B20-43A8-B437-4308A432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What is a climate?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904C8A5-14DC-4950-9AFD-E91A04E3E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86188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15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5C5D-B8B6-439E-B329-F9EBCD45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2393986"/>
          </a:xfrm>
        </p:spPr>
        <p:txBody>
          <a:bodyPr>
            <a:normAutofit/>
          </a:bodyPr>
          <a:lstStyle/>
          <a:p>
            <a:r>
              <a:rPr lang="en-US" dirty="0"/>
              <a:t>What ARE SOME OF THE THINGS THAT ARE MAKING OUR PLANET SICK?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A78D4-78A7-4082-8015-BCF2D122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429000"/>
            <a:ext cx="10241280" cy="2642616"/>
          </a:xfrm>
        </p:spPr>
        <p:txBody>
          <a:bodyPr>
            <a:normAutofit/>
          </a:bodyPr>
          <a:lstStyle/>
          <a:p>
            <a:r>
              <a:rPr lang="en-US" sz="2400" dirty="0"/>
              <a:t>What did you see in the video?</a:t>
            </a:r>
          </a:p>
        </p:txBody>
      </p:sp>
    </p:spTree>
    <p:extLst>
      <p:ext uri="{BB962C8B-B14F-4D97-AF65-F5344CB8AC3E}">
        <p14:creationId xmlns:p14="http://schemas.microsoft.com/office/powerpoint/2010/main" val="306695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39E8-9C38-4822-A892-42BE5D30A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6" y="1524001"/>
            <a:ext cx="4842587" cy="3478384"/>
          </a:xfrm>
        </p:spPr>
        <p:txBody>
          <a:bodyPr>
            <a:normAutofit/>
          </a:bodyPr>
          <a:lstStyle/>
          <a:p>
            <a:r>
              <a:rPr lang="en-US" dirty="0"/>
              <a:t>What does this mean for New Brunswick?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EC22B-B89E-4D10-9390-57FB5767C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FF">
                    <a:alpha val="75000"/>
                  </a:srgbClr>
                </a:solidFill>
              </a:rPr>
              <a:t>How is climate change impacting our Province?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4F8BE-A2D4-4C23-B7D9-F319833CF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1" r="22786"/>
          <a:stretch/>
        </p:blipFill>
        <p:spPr>
          <a:xfrm>
            <a:off x="5577295" y="618067"/>
            <a:ext cx="5140379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1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A5BE9-ADB1-4A53-9730-B230DBF9D6A4}"/>
              </a:ext>
            </a:extLst>
          </p:cNvPr>
          <p:cNvSpPr txBox="1"/>
          <p:nvPr/>
        </p:nvSpPr>
        <p:spPr>
          <a:xfrm>
            <a:off x="607877" y="665583"/>
            <a:ext cx="109762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Has climate change impacted New Brunswick?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YES! Climate change has impacted NB.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What are two of the biggest contributors to GHG emissions? (Green House Gas).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Transportation and Electricity</a:t>
            </a:r>
          </a:p>
          <a:p>
            <a:endParaRPr lang="en-US" sz="2200" dirty="0"/>
          </a:p>
          <a:p>
            <a:r>
              <a:rPr lang="en-US" sz="2200" dirty="0"/>
              <a:t>How has Climate Change Impacted our province?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Floods, post-tropical storms (Dorian), ice storms. These environmental events cause property destruction, power outages and damage to buildings.</a:t>
            </a:r>
          </a:p>
          <a:p>
            <a:endParaRPr lang="en-US" sz="2200" dirty="0"/>
          </a:p>
          <a:p>
            <a:r>
              <a:rPr lang="en-US" sz="2200" dirty="0"/>
              <a:t>In a nutshell, New Brunswickers can expect to see increased temperatures, stormier weather and wetter weather.</a:t>
            </a:r>
          </a:p>
          <a:p>
            <a:endParaRPr lang="en-US" sz="2200" dirty="0"/>
          </a:p>
          <a:p>
            <a:r>
              <a:rPr lang="en-US" sz="2200" dirty="0"/>
              <a:t>What are some things you can do to decrease your carbon footprint?</a:t>
            </a:r>
          </a:p>
        </p:txBody>
      </p:sp>
    </p:spTree>
    <p:extLst>
      <p:ext uri="{BB962C8B-B14F-4D97-AF65-F5344CB8AC3E}">
        <p14:creationId xmlns:p14="http://schemas.microsoft.com/office/powerpoint/2010/main" val="66924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734E53E-4F63-44CB-B70A-5DDFEE05E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E32D53-FD05-46F1-97E2-C13949F59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" y="1"/>
            <a:ext cx="8110817" cy="6858000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A9E872-DB12-4A7B-A151-052FA0773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26408" y="-626408"/>
            <a:ext cx="6858002" cy="8110817"/>
          </a:xfrm>
          <a:prstGeom prst="rect">
            <a:avLst/>
          </a:prstGeom>
          <a:gradFill>
            <a:gsLst>
              <a:gs pos="11000">
                <a:schemeClr val="accent2">
                  <a:alpha val="63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984CFC-8941-41C1-9730-F447E13EB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77393" y="-1877393"/>
            <a:ext cx="4356024" cy="811081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185161-AC26-4077-A972-6C3306B24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39" y="447866"/>
            <a:ext cx="6805130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B0F207-7872-4A1E-BCCD-EBF4B8A6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174217">
            <a:off x="2279676" y="127786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9388F-B967-4C99-89F6-B066FC0D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66124"/>
            <a:ext cx="5724939" cy="3177142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>
                <a:solidFill>
                  <a:schemeClr val="bg1"/>
                </a:solidFill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65676-748D-400D-AB93-51687D34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69565"/>
            <a:ext cx="5504283" cy="1259401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cap="all" spc="600">
                <a:solidFill>
                  <a:schemeClr val="bg1"/>
                </a:solidFill>
              </a:rPr>
              <a:t>Brainstorm a list of ideas of what you can do to help the Earth.</a:t>
            </a:r>
          </a:p>
        </p:txBody>
      </p:sp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5895A1CA-EBBE-41EB-9EC7-02D32FB4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7147" y="1865173"/>
            <a:ext cx="3127653" cy="31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9388F-B967-4C99-89F6-B066FC0D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I CAN </a:t>
            </a:r>
            <a:br>
              <a:rPr lang="en-US" sz="3200" spc="750">
                <a:solidFill>
                  <a:schemeClr val="bg1"/>
                </a:solidFill>
              </a:rPr>
            </a:br>
            <a:r>
              <a:rPr lang="en-US" sz="3200" spc="750">
                <a:solidFill>
                  <a:schemeClr val="bg1"/>
                </a:solidFill>
              </a:rPr>
              <a:t>REDUCE,</a:t>
            </a:r>
            <a:br>
              <a:rPr lang="en-US" sz="3200" spc="750">
                <a:solidFill>
                  <a:schemeClr val="bg1"/>
                </a:solidFill>
              </a:rPr>
            </a:br>
            <a:r>
              <a:rPr lang="en-US" sz="3200" spc="750">
                <a:solidFill>
                  <a:schemeClr val="bg1"/>
                </a:solidFill>
              </a:rPr>
              <a:t>REUSE</a:t>
            </a:r>
            <a:br>
              <a:rPr lang="en-US" sz="3200" spc="750">
                <a:solidFill>
                  <a:schemeClr val="bg1"/>
                </a:solidFill>
              </a:rPr>
            </a:br>
            <a:r>
              <a:rPr lang="en-US" sz="3200" spc="750">
                <a:solidFill>
                  <a:schemeClr val="bg1"/>
                </a:solidFill>
              </a:rPr>
              <a:t>AND RECYCLE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11586-1DE2-4CB9-94A8-85D42CA97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642" y="137372"/>
            <a:ext cx="8152637" cy="65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7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21FCE60-ECDB-49B1-A5CA-E834A33F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1" y="3587283"/>
            <a:ext cx="250197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489" y="1757117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9388F-B967-4C99-89F6-B066FC0D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0" y="586855"/>
            <a:ext cx="3131093" cy="3507474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700">
                <a:solidFill>
                  <a:schemeClr val="bg1"/>
                </a:solidFill>
              </a:rPr>
              <a:t>I CAN </a:t>
            </a:r>
            <a:br>
              <a:rPr lang="en-US" sz="2700">
                <a:solidFill>
                  <a:schemeClr val="bg1"/>
                </a:solidFill>
              </a:rPr>
            </a:br>
            <a:r>
              <a:rPr lang="en-US" sz="2700">
                <a:solidFill>
                  <a:schemeClr val="bg1"/>
                </a:solidFill>
              </a:rPr>
              <a:t>SAVE</a:t>
            </a:r>
            <a:br>
              <a:rPr lang="en-US" sz="2700">
                <a:solidFill>
                  <a:schemeClr val="bg1"/>
                </a:solidFill>
              </a:rPr>
            </a:br>
            <a:r>
              <a:rPr lang="en-US" sz="2700">
                <a:solidFill>
                  <a:schemeClr val="bg1"/>
                </a:solidFill>
              </a:rPr>
              <a:t>ELECTRICITY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9BA55-BE5E-40A2-B3C5-8373558128AD}"/>
              </a:ext>
            </a:extLst>
          </p:cNvPr>
          <p:cNvSpPr txBox="1"/>
          <p:nvPr/>
        </p:nvSpPr>
        <p:spPr>
          <a:xfrm>
            <a:off x="4343400" y="833535"/>
            <a:ext cx="4173131" cy="53619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/>
              <a:t>Talk about what you can do at school or at home to save electricity.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/>
              <a:t>This afternoon, from 12:30-1</a:t>
            </a:r>
            <a:r>
              <a:rPr lang="en-US" sz="2200" dirty="0">
                <a:sym typeface="Wingdings" panose="05000000000000000000" pitchFamily="2" charset="2"/>
              </a:rPr>
              <a:t>:00 p.m., we will be doing </a:t>
            </a:r>
            <a:r>
              <a:rPr lang="en-US" sz="2200" b="1" dirty="0">
                <a:sym typeface="Wingdings" panose="05000000000000000000" pitchFamily="2" charset="2"/>
              </a:rPr>
              <a:t>Lights Out Lakefield</a:t>
            </a:r>
            <a:r>
              <a:rPr lang="en-US" sz="2200" dirty="0">
                <a:sym typeface="Wingdings" panose="05000000000000000000" pitchFamily="2" charset="2"/>
              </a:rPr>
              <a:t>!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Why would we do this? </a:t>
            </a:r>
            <a:endParaRPr lang="en-US" sz="2200" dirty="0"/>
          </a:p>
        </p:txBody>
      </p:sp>
      <p:pic>
        <p:nvPicPr>
          <p:cNvPr id="7" name="Graphic 6" descr="Streetlight">
            <a:extLst>
              <a:ext uri="{FF2B5EF4-FFF2-40B4-BE49-F238E27FC236}">
                <a16:creationId xmlns:a16="http://schemas.microsoft.com/office/drawing/2014/main" id="{82023066-0081-464A-8647-0C525FFFE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5300" y="161925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 rise</Template>
  <TotalTime>143</TotalTime>
  <Words>407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Avenir Next LT Pro Light</vt:lpstr>
      <vt:lpstr>GradientRiseVTI</vt:lpstr>
      <vt:lpstr>PowerPoint Presentation</vt:lpstr>
      <vt:lpstr>PowerPoint Presentation</vt:lpstr>
      <vt:lpstr>What is a climate?</vt:lpstr>
      <vt:lpstr>What ARE SOME OF THE THINGS THAT ARE MAKING OUR PLANET SICK? </vt:lpstr>
      <vt:lpstr>What does this mean for New Brunswick?</vt:lpstr>
      <vt:lpstr>PowerPoint Presentation</vt:lpstr>
      <vt:lpstr>What can YOU do?</vt:lpstr>
      <vt:lpstr>I CAN  REDUCE, REUSE AND RECYCLE</vt:lpstr>
      <vt:lpstr>I CAN  SAVE ELECTRICITY</vt:lpstr>
      <vt:lpstr>I CAN USE LESS SINGLE USE PLASTICS</vt:lpstr>
      <vt:lpstr>I CAN MAKE BETTER LUNCH BOX CHOICES</vt:lpstr>
      <vt:lpstr>Please complete sorting activity now  (SMART Notebook)</vt:lpstr>
      <vt:lpstr>I CAN SPEAK UP… I CAN MAKE A DIFFERENCE</vt:lpstr>
      <vt:lpstr>Writing activity</vt:lpstr>
      <vt:lpstr>The lorax – read aloud</vt:lpstr>
      <vt:lpstr>Extra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Marley, Sarah (ASD-S)</dc:creator>
  <cp:lastModifiedBy>Marley, Sarah (ASD-S)</cp:lastModifiedBy>
  <cp:revision>21</cp:revision>
  <dcterms:created xsi:type="dcterms:W3CDTF">2021-04-16T17:02:12Z</dcterms:created>
  <dcterms:modified xsi:type="dcterms:W3CDTF">2021-04-21T11:12:03Z</dcterms:modified>
</cp:coreProperties>
</file>