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10"/>
  </p:notesMasterIdLst>
  <p:sldIdLst>
    <p:sldId id="256" r:id="rId2"/>
    <p:sldId id="257" r:id="rId3"/>
    <p:sldId id="258" r:id="rId4"/>
    <p:sldId id="259" r:id="rId5"/>
    <p:sldId id="260" r:id="rId6"/>
    <p:sldId id="261" r:id="rId7"/>
    <p:sldId id="263" r:id="rId8"/>
    <p:sldId id="273" r:id="rId9"/>
  </p:sldIdLst>
  <p:sldSz cx="7772400" cy="10058400"/>
  <p:notesSz cx="6858000" cy="9296400"/>
  <p:embeddedFontLst>
    <p:embeddedFont>
      <p:font typeface="Luckiest Guy" panose="020B0604020202020204" charset="0"/>
      <p:regular r:id="rId11"/>
    </p:embeddedFont>
    <p:embeddedFont>
      <p:font typeface="McLaren" panose="020B0604020202020204" charset="0"/>
      <p:regular r:id="rId12"/>
    </p:embeddedFont>
    <p:embeddedFont>
      <p:font typeface="Roboto"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81AC3D-0C24-418B-BD5C-749D1369A4A2}">
  <a:tblStyle styleId="{7881AC3D-0C24-418B-BD5C-749D1369A4A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2275" y="10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415790"/>
            <a:ext cx="5486400" cy="418338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78e6ffa5b6_0_187: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78e6ffa5b6_0_187: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p: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8e6ffa5b6_0_119: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8e6ffa5b6_0_119: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8e6ffa5b6_0_124: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8e6ffa5b6_0_124: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8e6ffa5b6_0_129: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8e6ffa5b6_0_129: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78e6ffa5b6_0_134: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78e6ffa5b6_0_134: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78e6ffa5b6_0_201: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78e6ffa5b6_0_201: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Image Source: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78e6ffa5b6_0_304:notes"/>
          <p:cNvSpPr>
            <a:spLocks noGrp="1" noRot="1" noChangeAspect="1"/>
          </p:cNvSpPr>
          <p:nvPr>
            <p:ph type="sldImg" idx="2"/>
          </p:nvPr>
        </p:nvSpPr>
        <p:spPr>
          <a:xfrm>
            <a:off x="2084388" y="696913"/>
            <a:ext cx="2690812"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78e6ffa5b6_0_304:notes"/>
          <p:cNvSpPr txBox="1">
            <a:spLocks noGrp="1"/>
          </p:cNvSpPr>
          <p:nvPr>
            <p:ph type="body" idx="1"/>
          </p:nvPr>
        </p:nvSpPr>
        <p:spPr>
          <a:xfrm>
            <a:off x="685800" y="4415790"/>
            <a:ext cx="5486400" cy="418338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7009500" y="8303142"/>
            <a:ext cx="762900" cy="17553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7009500" y="8303044"/>
            <a:ext cx="762900" cy="17553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31946" y="3557693"/>
            <a:ext cx="6988800" cy="18258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31946" y="5454299"/>
            <a:ext cx="6988800" cy="846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04175" y="2461116"/>
            <a:ext cx="6988800" cy="38397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04175" y="6462378"/>
            <a:ext cx="6988800" cy="25437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391807" y="4038907"/>
            <a:ext cx="6988800" cy="19806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3297000"/>
            <a:ext cx="7772400" cy="6761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3297067"/>
            <a:ext cx="7772400" cy="2124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01115" y="1444618"/>
            <a:ext cx="6988800" cy="15012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01115" y="3752858"/>
            <a:ext cx="6988800" cy="52998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3297000"/>
            <a:ext cx="7772400" cy="6761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3297067"/>
            <a:ext cx="7772400" cy="2124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01115" y="1444618"/>
            <a:ext cx="6988800" cy="15012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01115" y="3752859"/>
            <a:ext cx="3399900" cy="5299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3990113" y="3752859"/>
            <a:ext cx="3399900" cy="52998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1283700"/>
            <a:ext cx="7772400" cy="87747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1283529"/>
            <a:ext cx="7772400" cy="2124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83513" y="31973"/>
            <a:ext cx="7502700" cy="1178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2785110" y="49"/>
            <a:ext cx="4987200" cy="10058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2197890" y="4983000"/>
            <a:ext cx="10058400" cy="924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192166" y="699698"/>
            <a:ext cx="2386800" cy="18645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192164" y="2866453"/>
            <a:ext cx="2386800" cy="6186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16713" y="954800"/>
            <a:ext cx="5292900" cy="7999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3886200" cy="100584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188451" y="4983573"/>
            <a:ext cx="10057200" cy="924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25675" y="5435402"/>
            <a:ext cx="3438300" cy="24153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198575" y="1416213"/>
            <a:ext cx="3261300" cy="7226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93"/>
            <a:ext cx="7772400" cy="91830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9040002"/>
            <a:ext cx="7772400" cy="1449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48578" y="9184902"/>
            <a:ext cx="7124700" cy="87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7245010" y="9182552"/>
            <a:ext cx="466500" cy="769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01115" y="1444618"/>
            <a:ext cx="6988800" cy="15012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01115" y="3752858"/>
            <a:ext cx="6988800" cy="52998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7245010" y="9182552"/>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2Z7ilXD9-8o"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image" Target="../media/image3.png"/><Relationship Id="rId4" Type="http://schemas.openxmlformats.org/officeDocument/2006/relationships/hyperlink" Target="https://www.youtube.com/watch?v=COjVj9czgr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unicef.ca/sites/default/files/2016-11/crc_poster_en.pdf"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LN_70HXxd5Y" TargetMode="External"/><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11"/>
        <p:cNvGrpSpPr/>
        <p:nvPr/>
      </p:nvGrpSpPr>
      <p:grpSpPr>
        <a:xfrm>
          <a:off x="0" y="0"/>
          <a:ext cx="0" cy="0"/>
          <a:chOff x="0" y="0"/>
          <a:chExt cx="0" cy="0"/>
        </a:xfrm>
      </p:grpSpPr>
      <p:sp>
        <p:nvSpPr>
          <p:cNvPr id="112" name="Google Shape;112;p25"/>
          <p:cNvSpPr/>
          <p:nvPr/>
        </p:nvSpPr>
        <p:spPr>
          <a:xfrm>
            <a:off x="171450" y="209550"/>
            <a:ext cx="7391400" cy="9678900"/>
          </a:xfrm>
          <a:prstGeom prst="rect">
            <a:avLst/>
          </a:prstGeom>
          <a:no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3" name="Google Shape;113;p25"/>
          <p:cNvPicPr preferRelativeResize="0"/>
          <p:nvPr/>
        </p:nvPicPr>
        <p:blipFill>
          <a:blip r:embed="rId3">
            <a:alphaModFix/>
          </a:blip>
          <a:stretch>
            <a:fillRect/>
          </a:stretch>
        </p:blipFill>
        <p:spPr>
          <a:xfrm>
            <a:off x="421065" y="608550"/>
            <a:ext cx="6892175" cy="6265600"/>
          </a:xfrm>
          <a:prstGeom prst="rect">
            <a:avLst/>
          </a:prstGeom>
          <a:noFill/>
          <a:ln>
            <a:noFill/>
          </a:ln>
        </p:spPr>
      </p:pic>
      <p:sp>
        <p:nvSpPr>
          <p:cNvPr id="114" name="Google Shape;114;p25"/>
          <p:cNvSpPr txBox="1"/>
          <p:nvPr/>
        </p:nvSpPr>
        <p:spPr>
          <a:xfrm>
            <a:off x="171450" y="7180800"/>
            <a:ext cx="7391400" cy="256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dirty="0">
                <a:solidFill>
                  <a:srgbClr val="FFFFFF"/>
                </a:solidFill>
                <a:latin typeface="McLaren"/>
                <a:ea typeface="McLaren"/>
                <a:cs typeface="McLaren"/>
                <a:sym typeface="McLaren"/>
              </a:rPr>
              <a:t>GO BLUE!!</a:t>
            </a:r>
            <a:br>
              <a:rPr lang="en" sz="3000" dirty="0">
                <a:solidFill>
                  <a:srgbClr val="FFFFFF"/>
                </a:solidFill>
                <a:latin typeface="McLaren"/>
                <a:ea typeface="McLaren"/>
                <a:cs typeface="McLaren"/>
                <a:sym typeface="McLaren"/>
              </a:rPr>
            </a:br>
            <a:endParaRPr sz="3000" dirty="0">
              <a:solidFill>
                <a:srgbClr val="FFFFFF"/>
              </a:solidFill>
              <a:latin typeface="McLaren"/>
              <a:ea typeface="McLaren"/>
              <a:cs typeface="McLaren"/>
              <a:sym typeface="McLaren"/>
            </a:endParaRPr>
          </a:p>
          <a:p>
            <a:pPr marL="0" lvl="0" indent="0" algn="ctr" rtl="0">
              <a:spcBef>
                <a:spcPts val="0"/>
              </a:spcBef>
              <a:spcAft>
                <a:spcPts val="0"/>
              </a:spcAft>
              <a:buNone/>
            </a:pPr>
            <a:r>
              <a:rPr lang="en" sz="3000" dirty="0">
                <a:solidFill>
                  <a:srgbClr val="FFFFFF"/>
                </a:solidFill>
                <a:latin typeface="McLaren"/>
                <a:ea typeface="McLaren"/>
                <a:cs typeface="McLaren"/>
                <a:sym typeface="McLaren"/>
              </a:rPr>
              <a:t>November 20</a:t>
            </a:r>
            <a:endParaRPr sz="3000" dirty="0">
              <a:solidFill>
                <a:srgbClr val="FFFFFF"/>
              </a:solidFill>
              <a:latin typeface="McLaren"/>
              <a:ea typeface="McLaren"/>
              <a:cs typeface="McLaren"/>
              <a:sym typeface="McLare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18"/>
        <p:cNvGrpSpPr/>
        <p:nvPr/>
      </p:nvGrpSpPr>
      <p:grpSpPr>
        <a:xfrm>
          <a:off x="0" y="0"/>
          <a:ext cx="0" cy="0"/>
          <a:chOff x="0" y="0"/>
          <a:chExt cx="0" cy="0"/>
        </a:xfrm>
      </p:grpSpPr>
      <p:sp>
        <p:nvSpPr>
          <p:cNvPr id="119" name="Google Shape;119;p26"/>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6"/>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u="sng" dirty="0">
                <a:latin typeface="McLaren"/>
                <a:ea typeface="McLaren"/>
                <a:cs typeface="McLaren"/>
                <a:sym typeface="McLaren"/>
              </a:rPr>
              <a:t>WORLD CHILDREN’S DAY: Teacher Guide</a:t>
            </a:r>
            <a:endParaRPr sz="2400" dirty="0">
              <a:latin typeface="McLaren"/>
              <a:ea typeface="McLaren"/>
              <a:cs typeface="McLaren"/>
              <a:sym typeface="McLaren"/>
            </a:endParaRPr>
          </a:p>
          <a:p>
            <a:pPr marL="0" lvl="0" indent="0" algn="ctr" rtl="0">
              <a:spcBef>
                <a:spcPts val="0"/>
              </a:spcBef>
              <a:spcAft>
                <a:spcPts val="0"/>
              </a:spcAft>
              <a:buNone/>
            </a:pPr>
            <a:endParaRPr lang="en-US" sz="2400" dirty="0">
              <a:latin typeface="McLaren"/>
              <a:ea typeface="McLaren"/>
              <a:cs typeface="McLaren"/>
              <a:sym typeface="McLaren"/>
            </a:endParaRPr>
          </a:p>
          <a:p>
            <a:pPr marL="0" lvl="0" indent="0" algn="ctr" rtl="0">
              <a:spcBef>
                <a:spcPts val="0"/>
              </a:spcBef>
              <a:spcAft>
                <a:spcPts val="0"/>
              </a:spcAft>
              <a:buNone/>
            </a:pPr>
            <a:endParaRPr sz="2400" dirty="0">
              <a:latin typeface="McLaren"/>
              <a:ea typeface="McLaren"/>
              <a:cs typeface="McLaren"/>
              <a:sym typeface="McLaren"/>
            </a:endParaRPr>
          </a:p>
          <a:p>
            <a:pPr marL="0" lvl="0" indent="0" algn="l" rtl="0">
              <a:spcBef>
                <a:spcPts val="0"/>
              </a:spcBef>
              <a:spcAft>
                <a:spcPts val="0"/>
              </a:spcAft>
              <a:buNone/>
            </a:pPr>
            <a:r>
              <a:rPr lang="en-US" sz="1600" dirty="0">
                <a:highlight>
                  <a:srgbClr val="FFFF00"/>
                </a:highlight>
                <a:latin typeface="McLaren"/>
                <a:ea typeface="McLaren"/>
                <a:cs typeface="McLaren"/>
                <a:sym typeface="McLaren"/>
              </a:rPr>
              <a:t>Start with Go Blue Video  </a:t>
            </a:r>
            <a:r>
              <a:rPr lang="en-US" dirty="0">
                <a:latin typeface="McLaren"/>
                <a:ea typeface="McLaren"/>
                <a:cs typeface="McLaren"/>
                <a:sym typeface="McLaren"/>
              </a:rPr>
              <a:t>https://www.youtube.com/watch?v=v9V9KeMQZjU</a:t>
            </a:r>
            <a:endParaRPr dirty="0">
              <a:latin typeface="McLaren"/>
              <a:ea typeface="McLaren"/>
              <a:cs typeface="McLaren"/>
              <a:sym typeface="McLaren"/>
            </a:endParaRPr>
          </a:p>
          <a:p>
            <a:pPr marL="0" lvl="0" indent="0" algn="l" rtl="0">
              <a:spcBef>
                <a:spcPts val="0"/>
              </a:spcBef>
              <a:spcAft>
                <a:spcPts val="0"/>
              </a:spcAft>
              <a:buNone/>
            </a:pPr>
            <a:endParaRPr lang="en-US"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lphaLcParenR"/>
            </a:pPr>
            <a:r>
              <a:rPr lang="en" dirty="0">
                <a:latin typeface="McLaren"/>
                <a:ea typeface="McLaren"/>
                <a:cs typeface="McLaren"/>
                <a:sym typeface="McLaren"/>
              </a:rPr>
              <a:t>   World Children’s Day: Nonfiction reading</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lphaLcParenR"/>
            </a:pPr>
            <a:r>
              <a:rPr lang="en" dirty="0">
                <a:latin typeface="McLaren"/>
                <a:ea typeface="McLaren"/>
                <a:cs typeface="McLaren"/>
                <a:sym typeface="McLaren"/>
              </a:rPr>
              <a:t>   Activity 1: Needs vs Rights </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lphaLcParenR"/>
            </a:pPr>
            <a:r>
              <a:rPr lang="en" dirty="0">
                <a:latin typeface="McLaren"/>
                <a:ea typeface="McLaren"/>
                <a:cs typeface="McLaren"/>
                <a:sym typeface="McLaren"/>
              </a:rPr>
              <a:t>   Activity 2: United Nations Convention on the Rights of </a:t>
            </a:r>
            <a:br>
              <a:rPr lang="en" dirty="0">
                <a:latin typeface="McLaren"/>
                <a:ea typeface="McLaren"/>
                <a:cs typeface="McLaren"/>
                <a:sym typeface="McLaren"/>
              </a:rPr>
            </a:br>
            <a:r>
              <a:rPr lang="en" dirty="0">
                <a:latin typeface="McLaren"/>
                <a:ea typeface="McLaren"/>
                <a:cs typeface="McLaren"/>
                <a:sym typeface="McLaren"/>
              </a:rPr>
              <a:t>   the Child article ranking</a:t>
            </a:r>
          </a:p>
          <a:p>
            <a:pPr marL="457200" lvl="0" indent="-317500" algn="l" rtl="0">
              <a:spcBef>
                <a:spcPts val="0"/>
              </a:spcBef>
              <a:spcAft>
                <a:spcPts val="0"/>
              </a:spcAft>
              <a:buSzPts val="1400"/>
              <a:buFont typeface="McLaren"/>
              <a:buAutoNum type="alphaLcParenR"/>
            </a:pPr>
            <a:r>
              <a:rPr lang="en" dirty="0">
                <a:latin typeface="McLaren"/>
                <a:ea typeface="McLaren"/>
                <a:cs typeface="McLaren"/>
                <a:sym typeface="McLaren"/>
              </a:rPr>
              <a:t>Activity 3: How are Global Goals Connected to the </a:t>
            </a:r>
            <a:br>
              <a:rPr lang="en" dirty="0">
                <a:latin typeface="McLaren"/>
                <a:ea typeface="McLaren"/>
                <a:cs typeface="McLaren"/>
                <a:sym typeface="McLaren"/>
              </a:rPr>
            </a:br>
            <a:r>
              <a:rPr lang="en" dirty="0">
                <a:latin typeface="McLaren"/>
                <a:ea typeface="McLaren"/>
                <a:cs typeface="McLaren"/>
                <a:sym typeface="McLaren"/>
              </a:rPr>
              <a:t>  Convention on the Rights of the Child?</a:t>
            </a:r>
            <a:endParaRPr dirty="0">
              <a:latin typeface="McLaren"/>
              <a:ea typeface="McLaren"/>
              <a:cs typeface="McLaren"/>
              <a:sym typeface="McLaren"/>
            </a:endParaRPr>
          </a:p>
          <a:p>
            <a:pPr marL="914400" lvl="0" indent="0" algn="l" rtl="0">
              <a:spcBef>
                <a:spcPts val="0"/>
              </a:spcBef>
              <a:spcAft>
                <a:spcPts val="0"/>
              </a:spcAft>
              <a:buNone/>
            </a:pPr>
            <a:endParaRPr sz="1200" dirty="0">
              <a:solidFill>
                <a:srgbClr val="FFFFFF"/>
              </a:solidFill>
              <a:latin typeface="McLaren"/>
              <a:ea typeface="McLaren"/>
              <a:cs typeface="McLaren"/>
              <a:sym typeface="McLaren"/>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24"/>
        <p:cNvGrpSpPr/>
        <p:nvPr/>
      </p:nvGrpSpPr>
      <p:grpSpPr>
        <a:xfrm>
          <a:off x="0" y="0"/>
          <a:ext cx="0" cy="0"/>
          <a:chOff x="0" y="0"/>
          <a:chExt cx="0" cy="0"/>
        </a:xfrm>
      </p:grpSpPr>
      <p:sp>
        <p:nvSpPr>
          <p:cNvPr id="125" name="Google Shape;125;p27"/>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7"/>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u="sng" dirty="0">
                <a:latin typeface="McLaren"/>
                <a:ea typeface="McLaren"/>
                <a:cs typeface="McLaren"/>
                <a:sym typeface="McLaren"/>
              </a:rPr>
              <a:t>WORLD CHILDREN’S DAY</a:t>
            </a:r>
            <a:endParaRPr sz="2400" dirty="0">
              <a:latin typeface="McLaren"/>
              <a:ea typeface="McLaren"/>
              <a:cs typeface="McLaren"/>
              <a:sym typeface="McLaren"/>
            </a:endParaRPr>
          </a:p>
          <a:p>
            <a:pPr marL="0" lvl="0" indent="0" algn="ctr"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How many babies do you think are born every minute? 1? 10? </a:t>
            </a:r>
            <a:br>
              <a:rPr lang="en" dirty="0">
                <a:latin typeface="McLaren"/>
                <a:ea typeface="McLaren"/>
                <a:cs typeface="McLaren"/>
                <a:sym typeface="McLaren"/>
              </a:rPr>
            </a:br>
            <a:r>
              <a:rPr lang="en" dirty="0">
                <a:latin typeface="McLaren"/>
                <a:ea typeface="McLaren"/>
                <a:cs typeface="McLaren"/>
                <a:sym typeface="McLaren"/>
              </a:rPr>
              <a:t>50? The answer is 255. 255 babies are born every minute across </a:t>
            </a:r>
            <a:br>
              <a:rPr lang="en" dirty="0">
                <a:latin typeface="McLaren"/>
                <a:ea typeface="McLaren"/>
                <a:cs typeface="McLaren"/>
                <a:sym typeface="McLaren"/>
              </a:rPr>
            </a:br>
            <a:r>
              <a:rPr lang="en" dirty="0">
                <a:latin typeface="McLaren"/>
                <a:ea typeface="McLaren"/>
                <a:cs typeface="McLaren"/>
                <a:sym typeface="McLaren"/>
              </a:rPr>
              <a:t>the globe. How many minutes have you been in school today? Can you estimate how many babies have been born in that amount of time?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On World Children’s Day, children around the world come together with the goal of saving children’s lives, to fight for their rights, and to help them fulfill their potential.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What are the rights of a child? First, it is important to understand that rights are different than needs. Both needs and rights are necessary to help people survive and develop to their full potential. They also identify the type of help that is needed. Needs are met for persons in vulnerable positions, like children, based on charity and usually because of an emotional response that will help for a short period of time. When the rights of the child are met, it is because there are legal and moral responsibilities and accountabilities put on the government.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There are 54 Articles that were established on November 20, 1989 by the United Nations Convention on the Rights of the Child. These 54 articles are guided by four basic principles:</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Protection: children have the right to be safe from violence, exploitation and harmful substances</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Provision: children have a right to an education, health care and an adequate standard of living</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Participation: children have a right to be heard and taken seriously</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Specific Protection and Provision: children with special disabilities or different ethnicities are equally important</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Through the amazing work by the charitable organization, UNICEF (United Nations International Children’s Emergency Fund), on Wednesday, November 20, 2020, World’s Children’s Day will mark its 31st anniversary! Kids will take over prominent positions in the media to focus discussions on the issues that matter most to them. They will also come together to participate in national summits to work with leaders in major cities to fulfill their promises on children’s rights. </a:t>
            </a:r>
            <a:endParaRPr dirty="0">
              <a:latin typeface="McLaren"/>
              <a:ea typeface="McLaren"/>
              <a:cs typeface="McLaren"/>
              <a:sym typeface="McLaren"/>
            </a:endParaRPr>
          </a:p>
          <a:p>
            <a:pPr marL="45720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#WorldChildrensDay isn’t just a hashtag, it is a call to action by children, for children – demanding a better future for every child!</a:t>
            </a:r>
            <a:endParaRPr dirty="0">
              <a:latin typeface="McLaren"/>
              <a:ea typeface="McLaren"/>
              <a:cs typeface="McLaren"/>
              <a:sym typeface="McLaren"/>
            </a:endParaRPr>
          </a:p>
          <a:p>
            <a:pPr marL="0" lvl="0" indent="0" algn="l" rtl="0">
              <a:spcBef>
                <a:spcPts val="0"/>
              </a:spcBef>
              <a:spcAft>
                <a:spcPts val="0"/>
              </a:spcAft>
              <a:buNone/>
            </a:pPr>
            <a:endParaRPr sz="2400" b="1" u="sng" dirty="0">
              <a:latin typeface="McLaren"/>
              <a:ea typeface="McLaren"/>
              <a:cs typeface="McLaren"/>
              <a:sym typeface="McLaren"/>
            </a:endParaRPr>
          </a:p>
          <a:p>
            <a:pPr marL="0" lvl="0" indent="0" algn="l" rtl="0">
              <a:spcBef>
                <a:spcPts val="0"/>
              </a:spcBef>
              <a:spcAft>
                <a:spcPts val="0"/>
              </a:spcAft>
              <a:buNone/>
            </a:pPr>
            <a:endParaRPr dirty="0">
              <a:latin typeface="Roboto"/>
              <a:ea typeface="Roboto"/>
              <a:cs typeface="Roboto"/>
              <a:sym typeface="Roboto"/>
            </a:endParaRPr>
          </a:p>
        </p:txBody>
      </p:sp>
      <p:pic>
        <p:nvPicPr>
          <p:cNvPr id="127" name="Google Shape;127;p27"/>
          <p:cNvPicPr preferRelativeResize="0"/>
          <p:nvPr/>
        </p:nvPicPr>
        <p:blipFill>
          <a:blip r:embed="rId3">
            <a:alphaModFix/>
          </a:blip>
          <a:stretch>
            <a:fillRect/>
          </a:stretch>
        </p:blipFill>
        <p:spPr>
          <a:xfrm>
            <a:off x="6306150" y="422406"/>
            <a:ext cx="1085850" cy="105251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31"/>
        <p:cNvGrpSpPr/>
        <p:nvPr/>
      </p:nvGrpSpPr>
      <p:grpSpPr>
        <a:xfrm>
          <a:off x="0" y="0"/>
          <a:ext cx="0" cy="0"/>
          <a:chOff x="0" y="0"/>
          <a:chExt cx="0" cy="0"/>
        </a:xfrm>
      </p:grpSpPr>
      <p:sp>
        <p:nvSpPr>
          <p:cNvPr id="132" name="Google Shape;132;p28"/>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28"/>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400">
              <a:latin typeface="McLaren"/>
              <a:ea typeface="McLaren"/>
              <a:cs typeface="McLaren"/>
              <a:sym typeface="McLaren"/>
            </a:endParaRPr>
          </a:p>
          <a:p>
            <a:pPr marL="0" lvl="0" indent="0" algn="ctr" rtl="0">
              <a:spcBef>
                <a:spcPts val="0"/>
              </a:spcBef>
              <a:spcAft>
                <a:spcPts val="0"/>
              </a:spcAft>
              <a:buNone/>
            </a:pPr>
            <a:endParaRPr sz="2400">
              <a:latin typeface="McLaren"/>
              <a:ea typeface="McLaren"/>
              <a:cs typeface="McLaren"/>
              <a:sym typeface="McLaren"/>
            </a:endParaRPr>
          </a:p>
          <a:p>
            <a:pPr marL="457200" lvl="0" indent="0" algn="l" rtl="0">
              <a:spcBef>
                <a:spcPts val="0"/>
              </a:spcBef>
              <a:spcAft>
                <a:spcPts val="0"/>
              </a:spcAft>
              <a:buNone/>
            </a:pPr>
            <a:endParaRPr sz="1800">
              <a:latin typeface="McLaren"/>
              <a:ea typeface="McLaren"/>
              <a:cs typeface="McLaren"/>
              <a:sym typeface="McLaren"/>
            </a:endParaRPr>
          </a:p>
          <a:p>
            <a:pPr marL="0" lvl="0" indent="0" algn="l" rtl="0">
              <a:spcBef>
                <a:spcPts val="0"/>
              </a:spcBef>
              <a:spcAft>
                <a:spcPts val="0"/>
              </a:spcAft>
              <a:buNone/>
            </a:pPr>
            <a:endParaRPr>
              <a:latin typeface="Roboto"/>
              <a:ea typeface="Roboto"/>
              <a:cs typeface="Roboto"/>
              <a:sym typeface="Roboto"/>
            </a:endParaRPr>
          </a:p>
        </p:txBody>
      </p:sp>
      <p:sp>
        <p:nvSpPr>
          <p:cNvPr id="134" name="Google Shape;134;p28"/>
          <p:cNvSpPr txBox="1"/>
          <p:nvPr/>
        </p:nvSpPr>
        <p:spPr>
          <a:xfrm>
            <a:off x="396000" y="501600"/>
            <a:ext cx="6837600" cy="1689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McLaren"/>
                <a:ea typeface="McLaren"/>
                <a:cs typeface="McLaren"/>
                <a:sym typeface="McLaren"/>
              </a:rPr>
              <a:t>Activity 1		</a:t>
            </a:r>
            <a:r>
              <a:rPr lang="en" sz="1600" b="1" u="sng" dirty="0">
                <a:latin typeface="McLaren"/>
                <a:ea typeface="McLaren"/>
                <a:cs typeface="McLaren"/>
                <a:sym typeface="McLaren"/>
              </a:rPr>
              <a:t>WORLD CHILDREN’S DAY:</a:t>
            </a:r>
            <a:endParaRPr sz="1600" b="1" u="sng" dirty="0">
              <a:latin typeface="McLaren"/>
              <a:ea typeface="McLaren"/>
              <a:cs typeface="McLaren"/>
              <a:sym typeface="McLaren"/>
            </a:endParaRPr>
          </a:p>
          <a:p>
            <a:pPr marL="0" lvl="0" indent="0" algn="ctr" rtl="0">
              <a:spcBef>
                <a:spcPts val="0"/>
              </a:spcBef>
              <a:spcAft>
                <a:spcPts val="0"/>
              </a:spcAft>
              <a:buNone/>
            </a:pPr>
            <a:r>
              <a:rPr lang="en" sz="1600" b="1" u="sng" dirty="0">
                <a:latin typeface="McLaren"/>
                <a:ea typeface="McLaren"/>
                <a:cs typeface="McLaren"/>
                <a:sym typeface="McLaren"/>
              </a:rPr>
              <a:t>Needs vs. Rights</a:t>
            </a:r>
          </a:p>
          <a:p>
            <a:pPr marL="0" lvl="0" indent="0" algn="ctr" rtl="0">
              <a:spcBef>
                <a:spcPts val="0"/>
              </a:spcBef>
              <a:spcAft>
                <a:spcPts val="0"/>
              </a:spcAft>
              <a:buNone/>
            </a:pPr>
            <a:r>
              <a:rPr lang="en-US" b="1" u="sng" dirty="0">
                <a:latin typeface="McLaren"/>
                <a:ea typeface="McLaren"/>
                <a:cs typeface="McLaren"/>
                <a:sym typeface="McLaren"/>
              </a:rPr>
              <a:t>K-2 Video - </a:t>
            </a:r>
            <a:r>
              <a:rPr lang="en-US" b="1" u="sng" dirty="0">
                <a:latin typeface="McLaren"/>
                <a:ea typeface="McLaren"/>
                <a:cs typeface="McLaren"/>
                <a:sym typeface="McLaren"/>
                <a:hlinkClick r:id="rId3"/>
              </a:rPr>
              <a:t>https://www.youtube.com/watch?v=2Z7ilXD9-8o</a:t>
            </a:r>
            <a:endParaRPr lang="en-US" b="1" u="sng" dirty="0">
              <a:latin typeface="McLaren"/>
              <a:ea typeface="McLaren"/>
              <a:cs typeface="McLaren"/>
              <a:sym typeface="McLaren"/>
            </a:endParaRPr>
          </a:p>
          <a:p>
            <a:pPr marL="0" lvl="0" indent="0" algn="ctr" rtl="0">
              <a:spcBef>
                <a:spcPts val="0"/>
              </a:spcBef>
              <a:spcAft>
                <a:spcPts val="0"/>
              </a:spcAft>
              <a:buNone/>
            </a:pPr>
            <a:r>
              <a:rPr lang="en-US" b="1" u="sng" dirty="0">
                <a:latin typeface="McLaren"/>
                <a:ea typeface="McLaren"/>
                <a:cs typeface="McLaren"/>
                <a:sym typeface="McLaren"/>
              </a:rPr>
              <a:t>3-5 video -  </a:t>
            </a:r>
            <a:r>
              <a:rPr lang="en-US" b="1" u="sng" dirty="0">
                <a:latin typeface="McLaren"/>
                <a:ea typeface="McLaren"/>
                <a:cs typeface="McLaren"/>
                <a:sym typeface="McLaren"/>
                <a:hlinkClick r:id="rId4"/>
              </a:rPr>
              <a:t>https://www.youtube.com/watch?v=COjVj9czgrY</a:t>
            </a:r>
            <a:endParaRPr lang="en-US" b="1" u="sng" dirty="0">
              <a:latin typeface="McLaren"/>
              <a:ea typeface="McLaren"/>
              <a:cs typeface="McLaren"/>
              <a:sym typeface="McLaren"/>
            </a:endParaRPr>
          </a:p>
          <a:p>
            <a:pPr marL="0" lvl="0" indent="0" algn="ctr" rtl="0">
              <a:spcBef>
                <a:spcPts val="0"/>
              </a:spcBef>
              <a:spcAft>
                <a:spcPts val="0"/>
              </a:spcAft>
              <a:buNone/>
            </a:pPr>
            <a:r>
              <a:rPr lang="en" dirty="0">
                <a:latin typeface="McLaren"/>
                <a:ea typeface="McLaren"/>
                <a:cs typeface="McLaren"/>
                <a:sym typeface="McLaren"/>
              </a:rPr>
              <a:t>In the outline of the child below, make a list of all the things you think         children need in order to grow and develop to their full potential. When you are finished, highlight all the </a:t>
            </a:r>
            <a:r>
              <a:rPr lang="en" b="1" dirty="0">
                <a:latin typeface="McLaren"/>
                <a:ea typeface="McLaren"/>
                <a:cs typeface="McLaren"/>
                <a:sym typeface="McLaren"/>
              </a:rPr>
              <a:t>rights</a:t>
            </a:r>
            <a:r>
              <a:rPr lang="en" dirty="0">
                <a:latin typeface="McLaren"/>
                <a:ea typeface="McLaren"/>
                <a:cs typeface="McLaren"/>
                <a:sym typeface="McLaren"/>
              </a:rPr>
              <a:t> you listed. Do some of your ideas overlap as both a need and a want? </a:t>
            </a:r>
            <a:endParaRPr dirty="0">
              <a:latin typeface="McLaren"/>
              <a:ea typeface="McLaren"/>
              <a:cs typeface="McLaren"/>
              <a:sym typeface="McLaren"/>
            </a:endParaRPr>
          </a:p>
          <a:p>
            <a:pPr marL="139700" lvl="0" algn="l" rtl="0">
              <a:spcBef>
                <a:spcPts val="0"/>
              </a:spcBef>
              <a:spcAft>
                <a:spcPts val="0"/>
              </a:spcAft>
              <a:buSzPts val="1400"/>
            </a:pPr>
            <a:r>
              <a:rPr lang="en" dirty="0">
                <a:latin typeface="McLaren"/>
                <a:ea typeface="McLaren"/>
                <a:cs typeface="McLaren"/>
                <a:sym typeface="McLaren"/>
              </a:rPr>
              <a:t>When you are finished, work with your class to make a list of all the rights you can think of. </a:t>
            </a:r>
          </a:p>
          <a:p>
            <a:pPr marL="139700" lvl="0" algn="l" rtl="0">
              <a:spcBef>
                <a:spcPts val="0"/>
              </a:spcBef>
              <a:spcAft>
                <a:spcPts val="0"/>
              </a:spcAft>
              <a:buSzPts val="1400"/>
            </a:pPr>
            <a:endParaRPr dirty="0">
              <a:latin typeface="McLaren"/>
              <a:ea typeface="McLaren"/>
              <a:cs typeface="McLaren"/>
              <a:sym typeface="McLaren"/>
            </a:endParaRPr>
          </a:p>
        </p:txBody>
      </p:sp>
      <p:pic>
        <p:nvPicPr>
          <p:cNvPr id="135" name="Google Shape;135;p28"/>
          <p:cNvPicPr preferRelativeResize="0"/>
          <p:nvPr/>
        </p:nvPicPr>
        <p:blipFill>
          <a:blip r:embed="rId5">
            <a:alphaModFix/>
          </a:blip>
          <a:stretch>
            <a:fillRect/>
          </a:stretch>
        </p:blipFill>
        <p:spPr>
          <a:xfrm>
            <a:off x="396000" y="2813475"/>
            <a:ext cx="7048801" cy="676972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39"/>
        <p:cNvGrpSpPr/>
        <p:nvPr/>
      </p:nvGrpSpPr>
      <p:grpSpPr>
        <a:xfrm>
          <a:off x="0" y="0"/>
          <a:ext cx="0" cy="0"/>
          <a:chOff x="0" y="0"/>
          <a:chExt cx="0" cy="0"/>
        </a:xfrm>
      </p:grpSpPr>
      <p:sp>
        <p:nvSpPr>
          <p:cNvPr id="140" name="Google Shape;140;p29"/>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9"/>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endParaRPr sz="2400">
              <a:latin typeface="McLaren"/>
              <a:ea typeface="McLaren"/>
              <a:cs typeface="McLaren"/>
              <a:sym typeface="McLaren"/>
            </a:endParaRPr>
          </a:p>
          <a:p>
            <a:pPr marL="0" lvl="0" indent="0" algn="ctr" rtl="0">
              <a:spcBef>
                <a:spcPts val="0"/>
              </a:spcBef>
              <a:spcAft>
                <a:spcPts val="0"/>
              </a:spcAft>
              <a:buNone/>
            </a:pPr>
            <a:endParaRPr sz="2400">
              <a:latin typeface="McLaren"/>
              <a:ea typeface="McLaren"/>
              <a:cs typeface="McLaren"/>
              <a:sym typeface="McLaren"/>
            </a:endParaRPr>
          </a:p>
          <a:p>
            <a:pPr marL="457200" lvl="0" indent="0" algn="l" rtl="0">
              <a:spcBef>
                <a:spcPts val="0"/>
              </a:spcBef>
              <a:spcAft>
                <a:spcPts val="0"/>
              </a:spcAft>
              <a:buNone/>
            </a:pPr>
            <a:endParaRPr sz="1800">
              <a:latin typeface="McLaren"/>
              <a:ea typeface="McLaren"/>
              <a:cs typeface="McLaren"/>
              <a:sym typeface="McLaren"/>
            </a:endParaRPr>
          </a:p>
          <a:p>
            <a:pPr marL="0" lvl="0" indent="0" algn="l" rtl="0">
              <a:spcBef>
                <a:spcPts val="0"/>
              </a:spcBef>
              <a:spcAft>
                <a:spcPts val="0"/>
              </a:spcAft>
              <a:buNone/>
            </a:pPr>
            <a:endParaRPr>
              <a:latin typeface="Roboto"/>
              <a:ea typeface="Roboto"/>
              <a:cs typeface="Roboto"/>
              <a:sym typeface="Roboto"/>
            </a:endParaRPr>
          </a:p>
        </p:txBody>
      </p:sp>
      <p:sp>
        <p:nvSpPr>
          <p:cNvPr id="142" name="Google Shape;142;p29"/>
          <p:cNvSpPr txBox="1"/>
          <p:nvPr/>
        </p:nvSpPr>
        <p:spPr>
          <a:xfrm>
            <a:off x="396000" y="501600"/>
            <a:ext cx="7048800" cy="908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McLaren"/>
                <a:ea typeface="McLaren"/>
                <a:cs typeface="McLaren"/>
                <a:sym typeface="McLaren"/>
              </a:rPr>
              <a:t>Activity 2</a:t>
            </a:r>
            <a:endParaRPr sz="1200" b="1"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WORLD CHILDREN’S DAY: </a:t>
            </a:r>
            <a:endParaRPr sz="1800" b="1" u="sng"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United Nations Convention on the </a:t>
            </a:r>
            <a:endParaRPr sz="1800" b="1" u="sng"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Rights of the Child Article Ranking</a:t>
            </a:r>
            <a:endParaRPr sz="1800" b="1" u="sng" dirty="0">
              <a:latin typeface="McLaren"/>
              <a:ea typeface="McLaren"/>
              <a:cs typeface="McLaren"/>
              <a:sym typeface="McLaren"/>
            </a:endParaRPr>
          </a:p>
          <a:p>
            <a:pPr marL="0" lvl="0" indent="0" algn="l" rtl="0">
              <a:spcBef>
                <a:spcPts val="0"/>
              </a:spcBef>
              <a:spcAft>
                <a:spcPts val="0"/>
              </a:spcAft>
              <a:buNone/>
            </a:pPr>
            <a:endParaRPr dirty="0">
              <a:latin typeface="Roboto"/>
              <a:ea typeface="Roboto"/>
              <a:cs typeface="Roboto"/>
              <a:sym typeface="Roboto"/>
            </a:endParaRPr>
          </a:p>
          <a:p>
            <a:pPr marL="0" lvl="0" indent="0" algn="l" rtl="0">
              <a:spcBef>
                <a:spcPts val="0"/>
              </a:spcBef>
              <a:spcAft>
                <a:spcPts val="0"/>
              </a:spcAft>
              <a:buNone/>
            </a:pPr>
            <a:r>
              <a:rPr lang="en" dirty="0">
                <a:latin typeface="McLaren"/>
                <a:ea typeface="McLaren"/>
                <a:cs typeface="McLaren"/>
                <a:sym typeface="McLaren"/>
              </a:rPr>
              <a:t>1. </a:t>
            </a:r>
            <a:r>
              <a:rPr lang="en-US" dirty="0">
                <a:latin typeface="McLaren"/>
                <a:ea typeface="McLaren"/>
                <a:cs typeface="McLaren"/>
                <a:sym typeface="McLaren"/>
              </a:rPr>
              <a:t>C</a:t>
            </a:r>
            <a:r>
              <a:rPr lang="en" dirty="0">
                <a:latin typeface="McLaren"/>
                <a:ea typeface="McLaren"/>
                <a:cs typeface="McLaren"/>
                <a:sym typeface="McLaren"/>
              </a:rPr>
              <a:t>hoose a few of the Conventions on the Rights of the Child by clicking </a:t>
            </a:r>
            <a:r>
              <a:rPr lang="en-US" u="sng" dirty="0">
                <a:solidFill>
                  <a:schemeClr val="hlink"/>
                </a:solidFill>
                <a:latin typeface="McLaren"/>
                <a:ea typeface="McLaren"/>
                <a:cs typeface="McLaren"/>
                <a:sym typeface="McLaren"/>
                <a:hlinkClick r:id="rId3"/>
              </a:rPr>
              <a:t>https://www.unicef.ca/sites/default/files/2016-11/crc_poster_en.pdf</a:t>
            </a:r>
            <a:r>
              <a:rPr lang="en" u="sng" dirty="0">
                <a:solidFill>
                  <a:schemeClr val="hlink"/>
                </a:solidFill>
                <a:latin typeface="McLaren"/>
                <a:ea typeface="McLaren"/>
                <a:cs typeface="McLaren"/>
                <a:sym typeface="McLaren"/>
              </a:rPr>
              <a:t> </a:t>
            </a:r>
            <a:r>
              <a:rPr lang="en" dirty="0">
                <a:latin typeface="McLaren"/>
                <a:ea typeface="McLaren"/>
                <a:cs typeface="McLaren"/>
                <a:sym typeface="McLaren"/>
              </a:rPr>
              <a:t> These articles are written in student friendly language!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2. Choose 10 of the articles. Which one do you think is the most important? The least important? Rank them! Write the article number and what the article states in your own words beside the ranking number below.</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p:txBody>
      </p:sp>
      <p:sp>
        <p:nvSpPr>
          <p:cNvPr id="143" name="Google Shape;143;p29"/>
          <p:cNvSpPr/>
          <p:nvPr/>
        </p:nvSpPr>
        <p:spPr>
          <a:xfrm>
            <a:off x="638175" y="40058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9"/>
          <p:cNvSpPr txBox="1"/>
          <p:nvPr/>
        </p:nvSpPr>
        <p:spPr>
          <a:xfrm>
            <a:off x="790575" y="40058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1</a:t>
            </a:r>
            <a:endParaRPr sz="2400">
              <a:latin typeface="Luckiest Guy"/>
              <a:ea typeface="Luckiest Guy"/>
              <a:cs typeface="Luckiest Guy"/>
              <a:sym typeface="Luckiest Guy"/>
            </a:endParaRPr>
          </a:p>
        </p:txBody>
      </p:sp>
      <p:sp>
        <p:nvSpPr>
          <p:cNvPr id="145" name="Google Shape;145;p29"/>
          <p:cNvSpPr/>
          <p:nvPr/>
        </p:nvSpPr>
        <p:spPr>
          <a:xfrm>
            <a:off x="638175" y="45773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9"/>
          <p:cNvSpPr/>
          <p:nvPr/>
        </p:nvSpPr>
        <p:spPr>
          <a:xfrm>
            <a:off x="638175" y="51488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9"/>
          <p:cNvSpPr/>
          <p:nvPr/>
        </p:nvSpPr>
        <p:spPr>
          <a:xfrm>
            <a:off x="638175" y="57203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9"/>
          <p:cNvSpPr/>
          <p:nvPr/>
        </p:nvSpPr>
        <p:spPr>
          <a:xfrm>
            <a:off x="638175" y="62918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9"/>
          <p:cNvSpPr/>
          <p:nvPr/>
        </p:nvSpPr>
        <p:spPr>
          <a:xfrm>
            <a:off x="638175" y="68633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9"/>
          <p:cNvSpPr/>
          <p:nvPr/>
        </p:nvSpPr>
        <p:spPr>
          <a:xfrm>
            <a:off x="638175" y="74348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9"/>
          <p:cNvSpPr/>
          <p:nvPr/>
        </p:nvSpPr>
        <p:spPr>
          <a:xfrm>
            <a:off x="638175" y="80063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9"/>
          <p:cNvSpPr txBox="1"/>
          <p:nvPr/>
        </p:nvSpPr>
        <p:spPr>
          <a:xfrm>
            <a:off x="790575" y="46439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2</a:t>
            </a:r>
            <a:endParaRPr sz="2400">
              <a:latin typeface="Luckiest Guy"/>
              <a:ea typeface="Luckiest Guy"/>
              <a:cs typeface="Luckiest Guy"/>
              <a:sym typeface="Luckiest Guy"/>
            </a:endParaRPr>
          </a:p>
        </p:txBody>
      </p:sp>
      <p:sp>
        <p:nvSpPr>
          <p:cNvPr id="153" name="Google Shape;153;p29"/>
          <p:cNvSpPr txBox="1"/>
          <p:nvPr/>
        </p:nvSpPr>
        <p:spPr>
          <a:xfrm>
            <a:off x="790575" y="52154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3</a:t>
            </a:r>
            <a:endParaRPr sz="2400">
              <a:latin typeface="Luckiest Guy"/>
              <a:ea typeface="Luckiest Guy"/>
              <a:cs typeface="Luckiest Guy"/>
              <a:sym typeface="Luckiest Guy"/>
            </a:endParaRPr>
          </a:p>
        </p:txBody>
      </p:sp>
      <p:sp>
        <p:nvSpPr>
          <p:cNvPr id="154" name="Google Shape;154;p29"/>
          <p:cNvSpPr txBox="1"/>
          <p:nvPr/>
        </p:nvSpPr>
        <p:spPr>
          <a:xfrm>
            <a:off x="790575" y="57869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4</a:t>
            </a:r>
            <a:endParaRPr sz="2400">
              <a:latin typeface="Luckiest Guy"/>
              <a:ea typeface="Luckiest Guy"/>
              <a:cs typeface="Luckiest Guy"/>
              <a:sym typeface="Luckiest Guy"/>
            </a:endParaRPr>
          </a:p>
        </p:txBody>
      </p:sp>
      <p:sp>
        <p:nvSpPr>
          <p:cNvPr id="155" name="Google Shape;155;p29"/>
          <p:cNvSpPr txBox="1"/>
          <p:nvPr/>
        </p:nvSpPr>
        <p:spPr>
          <a:xfrm>
            <a:off x="790575" y="63584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5</a:t>
            </a:r>
            <a:endParaRPr sz="2400">
              <a:latin typeface="Luckiest Guy"/>
              <a:ea typeface="Luckiest Guy"/>
              <a:cs typeface="Luckiest Guy"/>
              <a:sym typeface="Luckiest Guy"/>
            </a:endParaRPr>
          </a:p>
        </p:txBody>
      </p:sp>
      <p:sp>
        <p:nvSpPr>
          <p:cNvPr id="156" name="Google Shape;156;p29"/>
          <p:cNvSpPr txBox="1"/>
          <p:nvPr/>
        </p:nvSpPr>
        <p:spPr>
          <a:xfrm>
            <a:off x="790575" y="69299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6</a:t>
            </a:r>
            <a:endParaRPr sz="2400">
              <a:latin typeface="Luckiest Guy"/>
              <a:ea typeface="Luckiest Guy"/>
              <a:cs typeface="Luckiest Guy"/>
              <a:sym typeface="Luckiest Guy"/>
            </a:endParaRPr>
          </a:p>
        </p:txBody>
      </p:sp>
      <p:sp>
        <p:nvSpPr>
          <p:cNvPr id="157" name="Google Shape;157;p29"/>
          <p:cNvSpPr txBox="1"/>
          <p:nvPr/>
        </p:nvSpPr>
        <p:spPr>
          <a:xfrm>
            <a:off x="790575" y="75014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7</a:t>
            </a:r>
            <a:endParaRPr sz="2400">
              <a:latin typeface="Luckiest Guy"/>
              <a:ea typeface="Luckiest Guy"/>
              <a:cs typeface="Luckiest Guy"/>
              <a:sym typeface="Luckiest Guy"/>
            </a:endParaRPr>
          </a:p>
        </p:txBody>
      </p:sp>
      <p:sp>
        <p:nvSpPr>
          <p:cNvPr id="158" name="Google Shape;158;p29"/>
          <p:cNvSpPr txBox="1"/>
          <p:nvPr/>
        </p:nvSpPr>
        <p:spPr>
          <a:xfrm>
            <a:off x="790575" y="80729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8</a:t>
            </a:r>
            <a:endParaRPr sz="2400">
              <a:latin typeface="Luckiest Guy"/>
              <a:ea typeface="Luckiest Guy"/>
              <a:cs typeface="Luckiest Guy"/>
              <a:sym typeface="Luckiest Guy"/>
            </a:endParaRPr>
          </a:p>
        </p:txBody>
      </p:sp>
      <p:sp>
        <p:nvSpPr>
          <p:cNvPr id="159" name="Google Shape;159;p29"/>
          <p:cNvSpPr/>
          <p:nvPr/>
        </p:nvSpPr>
        <p:spPr>
          <a:xfrm>
            <a:off x="638175" y="85778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9"/>
          <p:cNvSpPr/>
          <p:nvPr/>
        </p:nvSpPr>
        <p:spPr>
          <a:xfrm>
            <a:off x="638175" y="9149350"/>
            <a:ext cx="619200" cy="571500"/>
          </a:xfrm>
          <a:prstGeom prst="ellipse">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9"/>
          <p:cNvSpPr txBox="1"/>
          <p:nvPr/>
        </p:nvSpPr>
        <p:spPr>
          <a:xfrm>
            <a:off x="790575" y="8644450"/>
            <a:ext cx="4095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9</a:t>
            </a:r>
            <a:endParaRPr sz="2400">
              <a:latin typeface="Luckiest Guy"/>
              <a:ea typeface="Luckiest Guy"/>
              <a:cs typeface="Luckiest Guy"/>
              <a:sym typeface="Luckiest Guy"/>
            </a:endParaRPr>
          </a:p>
        </p:txBody>
      </p:sp>
      <p:sp>
        <p:nvSpPr>
          <p:cNvPr id="162" name="Google Shape;162;p29"/>
          <p:cNvSpPr txBox="1"/>
          <p:nvPr/>
        </p:nvSpPr>
        <p:spPr>
          <a:xfrm>
            <a:off x="638325" y="9215950"/>
            <a:ext cx="619200" cy="438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Luckiest Guy"/>
                <a:ea typeface="Luckiest Guy"/>
                <a:cs typeface="Luckiest Guy"/>
                <a:sym typeface="Luckiest Guy"/>
              </a:rPr>
              <a:t> 10</a:t>
            </a:r>
            <a:endParaRPr sz="2400">
              <a:latin typeface="Luckiest Guy"/>
              <a:ea typeface="Luckiest Guy"/>
              <a:cs typeface="Luckiest Guy"/>
              <a:sym typeface="Luckiest Guy"/>
            </a:endParaRPr>
          </a:p>
        </p:txBody>
      </p:sp>
      <p:sp>
        <p:nvSpPr>
          <p:cNvPr id="163" name="Google Shape;163;p29"/>
          <p:cNvSpPr txBox="1"/>
          <p:nvPr/>
        </p:nvSpPr>
        <p:spPr>
          <a:xfrm>
            <a:off x="1352550" y="4091575"/>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4" name="Google Shape;164;p29"/>
          <p:cNvSpPr txBox="1"/>
          <p:nvPr/>
        </p:nvSpPr>
        <p:spPr>
          <a:xfrm>
            <a:off x="1352550" y="46868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5" name="Google Shape;165;p29"/>
          <p:cNvSpPr txBox="1"/>
          <p:nvPr/>
        </p:nvSpPr>
        <p:spPr>
          <a:xfrm>
            <a:off x="1352550" y="52583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6" name="Google Shape;166;p29"/>
          <p:cNvSpPr txBox="1"/>
          <p:nvPr/>
        </p:nvSpPr>
        <p:spPr>
          <a:xfrm>
            <a:off x="1352550" y="58298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7" name="Google Shape;167;p29"/>
          <p:cNvSpPr txBox="1"/>
          <p:nvPr/>
        </p:nvSpPr>
        <p:spPr>
          <a:xfrm>
            <a:off x="1400175" y="64013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8" name="Google Shape;168;p29"/>
          <p:cNvSpPr txBox="1"/>
          <p:nvPr/>
        </p:nvSpPr>
        <p:spPr>
          <a:xfrm>
            <a:off x="1400175" y="69728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69" name="Google Shape;169;p29"/>
          <p:cNvSpPr txBox="1"/>
          <p:nvPr/>
        </p:nvSpPr>
        <p:spPr>
          <a:xfrm>
            <a:off x="1400175" y="75014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70" name="Google Shape;170;p29"/>
          <p:cNvSpPr txBox="1"/>
          <p:nvPr/>
        </p:nvSpPr>
        <p:spPr>
          <a:xfrm>
            <a:off x="1400175" y="81158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71" name="Google Shape;171;p29"/>
          <p:cNvSpPr txBox="1"/>
          <p:nvPr/>
        </p:nvSpPr>
        <p:spPr>
          <a:xfrm>
            <a:off x="1400175" y="86444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
        <p:nvSpPr>
          <p:cNvPr id="172" name="Google Shape;172;p29"/>
          <p:cNvSpPr txBox="1"/>
          <p:nvPr/>
        </p:nvSpPr>
        <p:spPr>
          <a:xfrm>
            <a:off x="1400175" y="9258850"/>
            <a:ext cx="5638800" cy="35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Roboto"/>
                <a:ea typeface="Roboto"/>
                <a:cs typeface="Roboto"/>
                <a:sym typeface="Roboto"/>
              </a:rPr>
              <a:t>Article</a:t>
            </a:r>
            <a:endParaRPr>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76"/>
        <p:cNvGrpSpPr/>
        <p:nvPr/>
      </p:nvGrpSpPr>
      <p:grpSpPr>
        <a:xfrm>
          <a:off x="0" y="0"/>
          <a:ext cx="0" cy="0"/>
          <a:chOff x="0" y="0"/>
          <a:chExt cx="0" cy="0"/>
        </a:xfrm>
      </p:grpSpPr>
      <p:sp>
        <p:nvSpPr>
          <p:cNvPr id="177" name="Google Shape;177;p30"/>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0"/>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McLaren"/>
                <a:ea typeface="McLaren"/>
                <a:cs typeface="McLaren"/>
                <a:sym typeface="McLaren"/>
              </a:rPr>
              <a:t>Activity 3</a:t>
            </a:r>
            <a:endParaRPr sz="1200" b="1"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WORLD CHILDREN’S DAY:</a:t>
            </a:r>
            <a:br>
              <a:rPr lang="en" sz="1800" b="1" u="sng" dirty="0">
                <a:latin typeface="McLaren"/>
                <a:ea typeface="McLaren"/>
                <a:cs typeface="McLaren"/>
                <a:sym typeface="McLaren"/>
              </a:rPr>
            </a:br>
            <a:r>
              <a:rPr lang="en" sz="1800" b="1" u="sng" dirty="0">
                <a:latin typeface="McLaren"/>
                <a:ea typeface="McLaren"/>
                <a:cs typeface="McLaren"/>
                <a:sym typeface="McLaren"/>
              </a:rPr>
              <a:t>The Rights of the Child and Global Goals</a:t>
            </a:r>
            <a:endParaRPr sz="1800" b="1" u="sng" dirty="0">
              <a:latin typeface="McLaren"/>
              <a:ea typeface="McLaren"/>
              <a:cs typeface="McLaren"/>
              <a:sym typeface="McLaren"/>
            </a:endParaRPr>
          </a:p>
          <a:p>
            <a:pPr marL="0" lvl="0" indent="0" algn="ctr" rtl="0">
              <a:spcBef>
                <a:spcPts val="0"/>
              </a:spcBef>
              <a:spcAft>
                <a:spcPts val="0"/>
              </a:spcAft>
              <a:buNone/>
            </a:pPr>
            <a:endParaRPr sz="1800" b="1" u="sng"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Malala Yousafzai is a Pakistani education advocate who at just 17 years old, won a Nobel Peace Prize for her work that fights against the suppression of children and for the right of all children to an education.</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0" lvl="0" indent="0" algn="l" rtl="0">
              <a:spcBef>
                <a:spcPts val="0"/>
              </a:spcBef>
              <a:spcAft>
                <a:spcPts val="0"/>
              </a:spcAft>
              <a:buNone/>
            </a:pPr>
            <a:r>
              <a:rPr lang="en" dirty="0">
                <a:latin typeface="McLaren"/>
                <a:ea typeface="McLaren"/>
                <a:cs typeface="McLaren"/>
                <a:sym typeface="McLaren"/>
              </a:rPr>
              <a:t>     In partnership with the United Nations, Malala Yousafzai is promoting Global Goals, an initiative from the United Nations that includes ending extreme poverty, fighting inequality and injustice and tackling climate change. </a:t>
            </a:r>
            <a:endParaRPr dirty="0">
              <a:latin typeface="McLaren"/>
              <a:ea typeface="McLaren"/>
              <a:cs typeface="McLaren"/>
              <a:sym typeface="McLaren"/>
            </a:endParaRPr>
          </a:p>
          <a:p>
            <a:pPr marL="0" lvl="0" indent="0" algn="l" rtl="0">
              <a:spcBef>
                <a:spcPts val="0"/>
              </a:spcBef>
              <a:spcAft>
                <a:spcPts val="0"/>
              </a:spcAft>
              <a:buNone/>
            </a:pP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Watch this </a:t>
            </a:r>
            <a:r>
              <a:rPr lang="en-US" u="sng" dirty="0">
                <a:solidFill>
                  <a:srgbClr val="FFFFFF"/>
                </a:solidFill>
                <a:latin typeface="McLaren"/>
                <a:ea typeface="McLaren"/>
                <a:cs typeface="McLaren"/>
                <a:sym typeface="McLaren"/>
              </a:rPr>
              <a:t>https://www.youtube.com/watch?v=p2hyORs83EE</a:t>
            </a:r>
            <a:r>
              <a:rPr lang="en" dirty="0">
                <a:latin typeface="McLaren"/>
                <a:ea typeface="McLaren"/>
                <a:cs typeface="McLaren"/>
                <a:sym typeface="McLaren"/>
              </a:rPr>
              <a:t>to hear Malala share more information about the Global Goals (same video as last lesson). While you watch the video, keep in mind about all you know about needs vs rights and the articles outlined in the Convention on the Rights of the Child. </a:t>
            </a:r>
            <a:endParaRPr dirty="0">
              <a:latin typeface="McLaren"/>
              <a:ea typeface="McLaren"/>
              <a:cs typeface="McLaren"/>
              <a:sym typeface="McLaren"/>
            </a:endParaRPr>
          </a:p>
          <a:p>
            <a:pPr marL="457200" lvl="0" indent="-317500" algn="l" rtl="0">
              <a:spcBef>
                <a:spcPts val="0"/>
              </a:spcBef>
              <a:spcAft>
                <a:spcPts val="0"/>
              </a:spcAft>
              <a:buSzPts val="1400"/>
              <a:buFont typeface="McLaren"/>
              <a:buAutoNum type="arabicPeriod"/>
            </a:pPr>
            <a:r>
              <a:rPr lang="en" dirty="0">
                <a:latin typeface="McLaren"/>
                <a:ea typeface="McLaren"/>
                <a:cs typeface="McLaren"/>
                <a:sym typeface="McLaren"/>
              </a:rPr>
              <a:t>In the space below, consider the following questions:</a:t>
            </a:r>
            <a:endParaRPr dirty="0">
              <a:latin typeface="McLaren"/>
              <a:ea typeface="McLaren"/>
              <a:cs typeface="McLaren"/>
              <a:sym typeface="McLaren"/>
            </a:endParaRPr>
          </a:p>
          <a:p>
            <a:pPr marL="914400" lvl="1" indent="-317500" algn="l" rtl="0">
              <a:spcBef>
                <a:spcPts val="0"/>
              </a:spcBef>
              <a:spcAft>
                <a:spcPts val="0"/>
              </a:spcAft>
              <a:buSzPts val="1400"/>
              <a:buFont typeface="McLaren"/>
              <a:buAutoNum type="alphaLcPeriod"/>
            </a:pPr>
            <a:r>
              <a:rPr lang="en" dirty="0">
                <a:latin typeface="McLaren"/>
                <a:ea typeface="McLaren"/>
                <a:cs typeface="McLaren"/>
                <a:sym typeface="McLaren"/>
              </a:rPr>
              <a:t>How are the Global Goals and Rights of the Child similar?</a:t>
            </a:r>
            <a:endParaRPr dirty="0">
              <a:latin typeface="McLaren"/>
              <a:ea typeface="McLaren"/>
              <a:cs typeface="McLaren"/>
              <a:sym typeface="McLaren"/>
            </a:endParaRPr>
          </a:p>
          <a:p>
            <a:pPr marL="914400" lvl="1" indent="-317500" algn="l" rtl="0">
              <a:spcBef>
                <a:spcPts val="0"/>
              </a:spcBef>
              <a:spcAft>
                <a:spcPts val="0"/>
              </a:spcAft>
              <a:buSzPts val="1400"/>
              <a:buFont typeface="McLaren"/>
              <a:buAutoNum type="alphaLcPeriod"/>
            </a:pPr>
            <a:r>
              <a:rPr lang="en" dirty="0">
                <a:latin typeface="McLaren"/>
                <a:ea typeface="McLaren"/>
                <a:cs typeface="McLaren"/>
                <a:sym typeface="McLaren"/>
              </a:rPr>
              <a:t>How are the Global Goals and Rights of the Child different?</a:t>
            </a:r>
            <a:endParaRPr dirty="0">
              <a:latin typeface="McLaren"/>
              <a:ea typeface="McLaren"/>
              <a:cs typeface="McLaren"/>
              <a:sym typeface="McLaren"/>
            </a:endParaRPr>
          </a:p>
          <a:p>
            <a:pPr marL="914400" lvl="1" indent="-317500" algn="l" rtl="0">
              <a:spcBef>
                <a:spcPts val="0"/>
              </a:spcBef>
              <a:spcAft>
                <a:spcPts val="0"/>
              </a:spcAft>
              <a:buSzPts val="1400"/>
              <a:buFont typeface="McLaren"/>
              <a:buAutoNum type="alphaLcPeriod"/>
            </a:pPr>
            <a:r>
              <a:rPr lang="en" dirty="0">
                <a:latin typeface="McLaren"/>
                <a:ea typeface="McLaren"/>
                <a:cs typeface="McLaren"/>
                <a:sym typeface="McLaren"/>
              </a:rPr>
              <a:t>Why do think both of these exist?</a:t>
            </a:r>
            <a:endParaRPr dirty="0">
              <a:latin typeface="McLaren"/>
              <a:ea typeface="McLaren"/>
              <a:cs typeface="McLaren"/>
              <a:sym typeface="McLaren"/>
            </a:endParaRPr>
          </a:p>
          <a:p>
            <a:pPr marL="0" lvl="0" indent="0" algn="ctr" rtl="0">
              <a:spcBef>
                <a:spcPts val="0"/>
              </a:spcBef>
              <a:spcAft>
                <a:spcPts val="0"/>
              </a:spcAft>
              <a:buNone/>
            </a:pPr>
            <a:endParaRPr sz="2400" dirty="0">
              <a:latin typeface="McLaren"/>
              <a:ea typeface="McLaren"/>
              <a:cs typeface="McLaren"/>
              <a:sym typeface="McLaren"/>
            </a:endParaRPr>
          </a:p>
          <a:p>
            <a:pPr marL="45720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endParaRPr dirty="0">
              <a:latin typeface="Roboto"/>
              <a:ea typeface="Roboto"/>
              <a:cs typeface="Roboto"/>
              <a:sym typeface="Roboto"/>
            </a:endParaRPr>
          </a:p>
        </p:txBody>
      </p:sp>
      <p:sp>
        <p:nvSpPr>
          <p:cNvPr id="179" name="Google Shape;179;p30"/>
          <p:cNvSpPr/>
          <p:nvPr/>
        </p:nvSpPr>
        <p:spPr>
          <a:xfrm>
            <a:off x="475200" y="6324450"/>
            <a:ext cx="6732000" cy="3141600"/>
          </a:xfrm>
          <a:prstGeom prst="roundRect">
            <a:avLst>
              <a:gd name="adj" fmla="val 16667"/>
            </a:avLst>
          </a:prstGeom>
          <a:solidFill>
            <a:srgbClr val="FFFFFF"/>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89"/>
        <p:cNvGrpSpPr/>
        <p:nvPr/>
      </p:nvGrpSpPr>
      <p:grpSpPr>
        <a:xfrm>
          <a:off x="0" y="0"/>
          <a:ext cx="0" cy="0"/>
          <a:chOff x="0" y="0"/>
          <a:chExt cx="0" cy="0"/>
        </a:xfrm>
      </p:grpSpPr>
      <p:sp>
        <p:nvSpPr>
          <p:cNvPr id="190" name="Google Shape;190;p32"/>
          <p:cNvSpPr/>
          <p:nvPr/>
        </p:nvSpPr>
        <p:spPr>
          <a:xfrm>
            <a:off x="211200" y="264000"/>
            <a:ext cx="7312800" cy="9530400"/>
          </a:xfrm>
          <a:prstGeom prst="rect">
            <a:avLst/>
          </a:prstGeom>
          <a:solidFill>
            <a:srgbClr val="3D85C6"/>
          </a:solidFill>
          <a:ln w="38100"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2"/>
          <p:cNvSpPr txBox="1"/>
          <p:nvPr/>
        </p:nvSpPr>
        <p:spPr>
          <a:xfrm>
            <a:off x="343200" y="422400"/>
            <a:ext cx="7048800" cy="9160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b="1" dirty="0">
                <a:latin typeface="McLaren"/>
                <a:ea typeface="McLaren"/>
                <a:cs typeface="McLaren"/>
                <a:sym typeface="McLaren"/>
              </a:rPr>
              <a:t>Activity 4</a:t>
            </a:r>
            <a:endParaRPr sz="1200" b="1"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WORLD CHILDREN’S DAY:</a:t>
            </a:r>
            <a:br>
              <a:rPr lang="en" sz="1800" b="1" u="sng" dirty="0">
                <a:latin typeface="McLaren"/>
                <a:ea typeface="McLaren"/>
                <a:cs typeface="McLaren"/>
                <a:sym typeface="McLaren"/>
              </a:rPr>
            </a:br>
            <a:r>
              <a:rPr lang="en" sz="1800" b="1" u="sng" dirty="0">
                <a:latin typeface="McLaren"/>
                <a:ea typeface="McLaren"/>
                <a:cs typeface="McLaren"/>
                <a:sym typeface="McLaren"/>
              </a:rPr>
              <a:t>The Convention on Rights of the Child - </a:t>
            </a:r>
            <a:endParaRPr sz="1800" b="1" u="sng" dirty="0">
              <a:latin typeface="McLaren"/>
              <a:ea typeface="McLaren"/>
              <a:cs typeface="McLaren"/>
              <a:sym typeface="McLaren"/>
            </a:endParaRPr>
          </a:p>
          <a:p>
            <a:pPr marL="0" lvl="0" indent="0" algn="ctr" rtl="0">
              <a:spcBef>
                <a:spcPts val="0"/>
              </a:spcBef>
              <a:spcAft>
                <a:spcPts val="0"/>
              </a:spcAft>
              <a:buNone/>
            </a:pPr>
            <a:r>
              <a:rPr lang="en" sz="1800" b="1" u="sng" dirty="0">
                <a:latin typeface="McLaren"/>
                <a:ea typeface="McLaren"/>
                <a:cs typeface="McLaren"/>
                <a:sym typeface="McLaren"/>
              </a:rPr>
              <a:t>Join the Conversation</a:t>
            </a:r>
            <a:endParaRPr sz="1800" dirty="0">
              <a:latin typeface="McLaren"/>
              <a:ea typeface="McLaren"/>
              <a:cs typeface="McLaren"/>
              <a:sym typeface="McLaren"/>
            </a:endParaRPr>
          </a:p>
          <a:p>
            <a:pPr marL="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r>
              <a:rPr lang="en" sz="1800" dirty="0">
                <a:latin typeface="McLaren"/>
                <a:ea typeface="McLaren"/>
                <a:cs typeface="McLaren"/>
                <a:sym typeface="McLaren"/>
              </a:rPr>
              <a:t>     The United Nations advocates on behalf of all children across the whole world. We are all members of a global community. It is important to reflect on our responsibilities and the power we have within our community to effect change. </a:t>
            </a:r>
            <a:endParaRPr sz="1800" dirty="0">
              <a:latin typeface="McLaren"/>
              <a:ea typeface="McLaren"/>
              <a:cs typeface="McLaren"/>
              <a:sym typeface="McLaren"/>
            </a:endParaRPr>
          </a:p>
          <a:p>
            <a:pPr marL="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r>
              <a:rPr lang="en" sz="1800" dirty="0">
                <a:latin typeface="McLaren"/>
                <a:ea typeface="McLaren"/>
                <a:cs typeface="McLaren"/>
                <a:sym typeface="McLaren"/>
              </a:rPr>
              <a:t>     DISCUSS -What do you think is the most important issue affecting children today? Examples include: child neglect, lack of education, life as a refugee and poverty. There are more! </a:t>
            </a:r>
          </a:p>
          <a:p>
            <a:pPr marL="0" lvl="0" indent="0" algn="l" rtl="0">
              <a:spcBef>
                <a:spcPts val="0"/>
              </a:spcBef>
              <a:spcAft>
                <a:spcPts val="0"/>
              </a:spcAft>
              <a:buNone/>
            </a:pPr>
            <a:endParaRPr lang="en" sz="1800" dirty="0">
              <a:latin typeface="McLaren"/>
              <a:ea typeface="McLaren"/>
              <a:cs typeface="McLaren"/>
              <a:sym typeface="McLaren"/>
            </a:endParaRPr>
          </a:p>
          <a:p>
            <a:pPr marL="0" lvl="0" indent="0" algn="l" rtl="0">
              <a:spcBef>
                <a:spcPts val="0"/>
              </a:spcBef>
              <a:spcAft>
                <a:spcPts val="0"/>
              </a:spcAft>
              <a:buNone/>
            </a:pPr>
            <a:endParaRPr lang="en" sz="1800" dirty="0">
              <a:latin typeface="McLaren"/>
              <a:ea typeface="McLaren"/>
              <a:cs typeface="McLaren"/>
              <a:sym typeface="McLaren"/>
            </a:endParaRPr>
          </a:p>
          <a:p>
            <a:pPr marL="0" lvl="0" indent="0" algn="l" rtl="0">
              <a:spcBef>
                <a:spcPts val="0"/>
              </a:spcBef>
              <a:spcAft>
                <a:spcPts val="0"/>
              </a:spcAft>
              <a:buNone/>
            </a:pPr>
            <a:r>
              <a:rPr lang="en" sz="1800" dirty="0">
                <a:latin typeface="McLaren"/>
                <a:ea typeface="McLaren"/>
                <a:cs typeface="McLaren"/>
                <a:sym typeface="McLaren"/>
              </a:rPr>
              <a:t>Song : </a:t>
            </a:r>
            <a:r>
              <a:rPr lang="en-US" sz="1800" dirty="0">
                <a:latin typeface="McLaren"/>
                <a:ea typeface="McLaren"/>
                <a:cs typeface="McLaren"/>
                <a:sym typeface="McLaren"/>
                <a:hlinkClick r:id="rId3"/>
              </a:rPr>
              <a:t>https://www.youtube.com/watch?v=LN_70HXxd5Y</a:t>
            </a:r>
            <a:endParaRPr lang="en-US" sz="1800" dirty="0">
              <a:latin typeface="McLaren"/>
              <a:ea typeface="McLaren"/>
              <a:cs typeface="McLaren"/>
              <a:sym typeface="McLaren"/>
            </a:endParaRPr>
          </a:p>
          <a:p>
            <a:pPr marL="0" lvl="0" indent="0" algn="l" rtl="0">
              <a:spcBef>
                <a:spcPts val="0"/>
              </a:spcBef>
              <a:spcAft>
                <a:spcPts val="0"/>
              </a:spcAft>
              <a:buNone/>
            </a:pPr>
            <a:endParaRPr lang="en-US" sz="1800" dirty="0">
              <a:latin typeface="McLaren"/>
              <a:ea typeface="McLaren"/>
              <a:cs typeface="McLaren"/>
              <a:sym typeface="McLaren"/>
            </a:endParaRPr>
          </a:p>
          <a:p>
            <a:pPr marL="0" lvl="0" indent="0" algn="l" rtl="0">
              <a:spcBef>
                <a:spcPts val="0"/>
              </a:spcBef>
              <a:spcAft>
                <a:spcPts val="0"/>
              </a:spcAft>
              <a:buNone/>
            </a:pPr>
            <a:endParaRPr lang="en-US" sz="1800" dirty="0">
              <a:latin typeface="McLaren"/>
              <a:ea typeface="McLaren"/>
              <a:cs typeface="McLaren"/>
              <a:sym typeface="McLaren"/>
            </a:endParaRPr>
          </a:p>
          <a:p>
            <a:pPr marL="0" lvl="0" indent="0" algn="l" rtl="0">
              <a:spcBef>
                <a:spcPts val="0"/>
              </a:spcBef>
              <a:spcAft>
                <a:spcPts val="0"/>
              </a:spcAft>
              <a:buNone/>
            </a:pPr>
            <a:r>
              <a:rPr lang="en-US" sz="1800" dirty="0">
                <a:latin typeface="McLaren"/>
                <a:ea typeface="McLaren"/>
                <a:cs typeface="McLaren"/>
                <a:sym typeface="McLaren"/>
              </a:rPr>
              <a:t>Follow up activity in mailboxes – wants needs </a:t>
            </a:r>
            <a:r>
              <a:rPr lang="en-US" sz="1800">
                <a:latin typeface="McLaren"/>
                <a:ea typeface="McLaren"/>
                <a:cs typeface="McLaren"/>
                <a:sym typeface="McLaren"/>
              </a:rPr>
              <a:t>and rights</a:t>
            </a:r>
            <a:endParaRPr lang="en-US" sz="1800" dirty="0">
              <a:latin typeface="McLaren"/>
              <a:ea typeface="McLaren"/>
              <a:cs typeface="McLaren"/>
              <a:sym typeface="McLaren"/>
            </a:endParaRPr>
          </a:p>
          <a:p>
            <a:pPr marL="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r>
              <a:rPr lang="en" sz="1800" dirty="0">
                <a:latin typeface="McLaren"/>
                <a:ea typeface="McLaren"/>
                <a:cs typeface="McLaren"/>
                <a:sym typeface="McLaren"/>
              </a:rPr>
              <a:t>     </a:t>
            </a:r>
            <a:endParaRPr sz="2400" dirty="0">
              <a:latin typeface="McLaren"/>
              <a:ea typeface="McLaren"/>
              <a:cs typeface="McLaren"/>
              <a:sym typeface="McLaren"/>
            </a:endParaRPr>
          </a:p>
          <a:p>
            <a:pPr marL="0" lvl="0" indent="0" algn="ctr" rtl="0">
              <a:spcBef>
                <a:spcPts val="0"/>
              </a:spcBef>
              <a:spcAft>
                <a:spcPts val="0"/>
              </a:spcAft>
              <a:buNone/>
            </a:pPr>
            <a:endParaRPr sz="2400" dirty="0">
              <a:latin typeface="McLaren"/>
              <a:ea typeface="McLaren"/>
              <a:cs typeface="McLaren"/>
              <a:sym typeface="McLaren"/>
            </a:endParaRPr>
          </a:p>
          <a:p>
            <a:pPr marL="0" lvl="0" indent="0" algn="l" rtl="0">
              <a:spcBef>
                <a:spcPts val="0"/>
              </a:spcBef>
              <a:spcAft>
                <a:spcPts val="0"/>
              </a:spcAft>
              <a:buNone/>
            </a:pPr>
            <a:endParaRPr sz="1800" dirty="0">
              <a:latin typeface="McLaren"/>
              <a:ea typeface="McLaren"/>
              <a:cs typeface="McLaren"/>
              <a:sym typeface="McLaren"/>
            </a:endParaRPr>
          </a:p>
          <a:p>
            <a:pPr marL="0" lvl="0" indent="0" algn="l" rtl="0">
              <a:spcBef>
                <a:spcPts val="0"/>
              </a:spcBef>
              <a:spcAft>
                <a:spcPts val="0"/>
              </a:spcAft>
              <a:buNone/>
            </a:pPr>
            <a:endParaRPr dirty="0">
              <a:latin typeface="Roboto"/>
              <a:ea typeface="Roboto"/>
              <a:cs typeface="Roboto"/>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2"/>
          <p:cNvSpPr/>
          <p:nvPr/>
        </p:nvSpPr>
        <p:spPr>
          <a:xfrm>
            <a:off x="79200" y="105600"/>
            <a:ext cx="7550400" cy="9820800"/>
          </a:xfrm>
          <a:prstGeom prst="rect">
            <a:avLst/>
          </a:prstGeom>
          <a:solidFill>
            <a:srgbClr val="FFFFFF"/>
          </a:solidFill>
          <a:ln w="2857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42"/>
          <p:cNvSpPr/>
          <p:nvPr/>
        </p:nvSpPr>
        <p:spPr>
          <a:xfrm rot="-5400000">
            <a:off x="-917400" y="2052600"/>
            <a:ext cx="8844000" cy="5926800"/>
          </a:xfrm>
          <a:prstGeom prst="wedgeRoundRectCallout">
            <a:avLst>
              <a:gd name="adj1" fmla="val -20833"/>
              <a:gd name="adj2" fmla="val 62500"/>
              <a:gd name="adj3" fmla="val 0"/>
            </a:avLst>
          </a:prstGeom>
          <a:solidFill>
            <a:srgbClr val="FFFFFF"/>
          </a:solidFill>
          <a:ln w="2857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42"/>
          <p:cNvSpPr txBox="1"/>
          <p:nvPr/>
        </p:nvSpPr>
        <p:spPr>
          <a:xfrm>
            <a:off x="1214400" y="1044450"/>
            <a:ext cx="7260000" cy="81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78" name="Google Shape;278;p42"/>
          <p:cNvSpPr txBox="1"/>
          <p:nvPr/>
        </p:nvSpPr>
        <p:spPr>
          <a:xfrm rot="-5400000">
            <a:off x="-2640000" y="4593600"/>
            <a:ext cx="7772400" cy="844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McLaren"/>
                <a:ea typeface="McLaren"/>
                <a:cs typeface="McLaren"/>
                <a:sym typeface="McLaren"/>
              </a:rPr>
              <a:t>“What do you think is the biggest issue affecting children today? And if you were a world leader how would you solve it?”</a:t>
            </a:r>
            <a:endParaRPr>
              <a:latin typeface="Roboto"/>
              <a:ea typeface="Roboto"/>
              <a:cs typeface="Roboto"/>
              <a:sym typeface="Roboto"/>
            </a:endParaRPr>
          </a:p>
        </p:txBody>
      </p:sp>
      <p:sp>
        <p:nvSpPr>
          <p:cNvPr id="279" name="Google Shape;279;p42"/>
          <p:cNvSpPr txBox="1"/>
          <p:nvPr/>
        </p:nvSpPr>
        <p:spPr>
          <a:xfrm>
            <a:off x="2983200" y="2021250"/>
            <a:ext cx="7772400" cy="314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Roboto"/>
              <a:ea typeface="Roboto"/>
              <a:cs typeface="Roboto"/>
              <a:sym typeface="Roboto"/>
            </a:endParaRPr>
          </a:p>
        </p:txBody>
      </p:sp>
      <p:sp>
        <p:nvSpPr>
          <p:cNvPr id="280" name="Google Shape;280;p42"/>
          <p:cNvSpPr txBox="1"/>
          <p:nvPr/>
        </p:nvSpPr>
        <p:spPr>
          <a:xfrm rot="-5400000">
            <a:off x="-791250" y="1282800"/>
            <a:ext cx="2323200" cy="341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McLaren"/>
                <a:ea typeface="McLaren"/>
                <a:cs typeface="McLaren"/>
                <a:sym typeface="McLaren"/>
              </a:rPr>
              <a:t>Name: _____________</a:t>
            </a:r>
            <a:endParaRPr>
              <a:latin typeface="McLaren"/>
              <a:ea typeface="McLaren"/>
              <a:cs typeface="McLaren"/>
              <a:sym typeface="McLaren"/>
            </a:endParaRP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1547</TotalTime>
  <Words>1102</Words>
  <Application>Microsoft Office PowerPoint</Application>
  <PresentationFormat>Custom</PresentationFormat>
  <Paragraphs>107</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McLaren</vt:lpstr>
      <vt:lpstr>Roboto</vt:lpstr>
      <vt:lpstr>Luckiest Guy</vt:lpstr>
      <vt:lpstr>Material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McNamee, Julie (ASD-S)</dc:creator>
  <cp:lastModifiedBy>McNamee, Julie (ASD-S)</cp:lastModifiedBy>
  <cp:revision>10</cp:revision>
  <cp:lastPrinted>2020-11-09T14:17:58Z</cp:lastPrinted>
  <dcterms:modified xsi:type="dcterms:W3CDTF">2020-11-13T17:00:47Z</dcterms:modified>
</cp:coreProperties>
</file>